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0" r:id="rId2"/>
    <p:sldId id="324" r:id="rId3"/>
    <p:sldId id="257" r:id="rId4"/>
    <p:sldId id="262" r:id="rId5"/>
    <p:sldId id="261" r:id="rId6"/>
    <p:sldId id="266" r:id="rId7"/>
    <p:sldId id="351" r:id="rId8"/>
    <p:sldId id="268" r:id="rId9"/>
    <p:sldId id="322" r:id="rId10"/>
    <p:sldId id="325" r:id="rId11"/>
    <p:sldId id="326" r:id="rId12"/>
    <p:sldId id="328" r:id="rId13"/>
    <p:sldId id="327" r:id="rId14"/>
    <p:sldId id="323" r:id="rId15"/>
    <p:sldId id="329" r:id="rId16"/>
    <p:sldId id="330" r:id="rId17"/>
    <p:sldId id="331" r:id="rId18"/>
    <p:sldId id="352" r:id="rId19"/>
    <p:sldId id="270" r:id="rId20"/>
    <p:sldId id="334" r:id="rId21"/>
    <p:sldId id="333" r:id="rId22"/>
    <p:sldId id="336" r:id="rId23"/>
    <p:sldId id="332" r:id="rId24"/>
    <p:sldId id="335" r:id="rId25"/>
    <p:sldId id="353" r:id="rId26"/>
    <p:sldId id="337" r:id="rId27"/>
    <p:sldId id="338" r:id="rId28"/>
    <p:sldId id="341" r:id="rId29"/>
    <p:sldId id="340" r:id="rId30"/>
    <p:sldId id="344" r:id="rId31"/>
    <p:sldId id="342" r:id="rId32"/>
    <p:sldId id="343" r:id="rId33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8571" autoAdjust="0"/>
  </p:normalViewPr>
  <p:slideViewPr>
    <p:cSldViewPr>
      <p:cViewPr varScale="1">
        <p:scale>
          <a:sx n="63" d="100"/>
          <a:sy n="63" d="100"/>
        </p:scale>
        <p:origin x="28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-6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43B67-FE3B-4B74-8E04-E64AAC9EE7E8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BC30-DECB-4B80-AFC0-553252C5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*New</a:t>
            </a:r>
            <a:r>
              <a:rPr lang="en-GB" baseline="0" dirty="0"/>
              <a:t> official spellings of female professions (2019) include ‘</a:t>
            </a:r>
            <a:r>
              <a:rPr lang="en-GB" baseline="0" dirty="0" err="1"/>
              <a:t>professeure</a:t>
            </a:r>
            <a:r>
              <a:rPr lang="en-GB" baseline="0" dirty="0"/>
              <a:t>’!</a:t>
            </a:r>
            <a:endParaRPr lang="en-GB" dirty="0"/>
          </a:p>
          <a:p>
            <a:r>
              <a:rPr lang="en-GB" dirty="0"/>
              <a:t>If it says references</a:t>
            </a:r>
            <a:r>
              <a:rPr lang="en-GB" baseline="0" dirty="0"/>
              <a:t> to external pictures have been blocked do not click enable content. This prevents the pictures linking to the internet – that is 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FB95B-0AD7-419E-8EB2-25A2F86FAF3B}" type="slidenum">
              <a:rPr lang="en-GB"/>
              <a:pPr>
                <a:spcBef>
                  <a:spcPct val="0"/>
                </a:spcBef>
              </a:pPr>
              <a:t>6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FB95B-0AD7-419E-8EB2-25A2F86FAF3B}" type="slidenum">
              <a:rPr lang="en-GB"/>
              <a:pPr>
                <a:spcBef>
                  <a:spcPct val="0"/>
                </a:spcBef>
              </a:pPr>
              <a:t>7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06D24-7345-4507-966B-01B8AD34D246}" type="slidenum">
              <a:rPr lang="en-GB"/>
              <a:pPr>
                <a:spcBef>
                  <a:spcPct val="0"/>
                </a:spcBef>
              </a:pPr>
              <a:t>9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FB95B-0AD7-419E-8EB2-25A2F86FAF3B}" type="slidenum">
              <a:rPr lang="en-GB"/>
              <a:pPr>
                <a:spcBef>
                  <a:spcPct val="0"/>
                </a:spcBef>
              </a:pPr>
              <a:t>18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*raisin</a:t>
            </a:r>
            <a:r>
              <a:rPr lang="en-GB" baseline="0" dirty="0"/>
              <a:t> is preferred for ‘grape’ and ‘grapes’ rather than the plural form ‘raisins’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315-4C89-41DB-99B3-7DD5BCB1E943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9A8-85A4-4A2B-8580-8B8B4F29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8137-7A93-439E-9532-0E3C38265F81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CCAE-82CB-4DE4-AD00-7F5FF4B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8DC-E961-408C-A1AC-37C883CCACE7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BB3-A406-4AAC-BCF3-874B259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BF0-340B-4224-91C8-CF3D844A6339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31D-231C-4F6D-8AD8-3839979C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922-2281-4E31-9530-C7B27BDE159C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F33-7EFD-46A3-971C-866D892F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4FEB-71C5-4DE5-A79F-107FFD1C6C53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5E0B-54F0-4C22-BA7C-C7E8D305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61D-4BBF-4DAE-B0EA-AE79A1A30BB9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A493-F0A6-4E9E-8F7E-5B0343F7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948-2F9A-407C-82B2-1861F97D90F4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328-D10F-4198-8CEA-EF3AFA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A1BF-FCDC-4F73-9109-6725BAF61B7F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FC40-A4DF-4AA8-9F92-8DDB420E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F5D-3C0F-4DAC-9CB6-847717E27B7D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14F7-3776-4E01-9985-ADE0A3A5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86A0-89D6-4866-9D59-2B142128A4AC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6C9-CD1F-4615-8243-8CEC11BF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E3369-F4E5-4CF8-A5B7-91D08BFE550E}" type="datetimeFigureOut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CB22A-5F88-49DD-A797-18AEF8BD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audio" Target="../media/audio1.wav"/><Relationship Id="rId12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audio" Target="../media/audio3.wav"/><Relationship Id="rId5" Type="http://schemas.openxmlformats.org/officeDocument/2006/relationships/image" Target="../media/image37.wmf"/><Relationship Id="rId10" Type="http://schemas.openxmlformats.org/officeDocument/2006/relationships/image" Target="../media/image40.png"/><Relationship Id="rId4" Type="http://schemas.openxmlformats.org/officeDocument/2006/relationships/image" Target="../media/image36.wmf"/><Relationship Id="rId9" Type="http://schemas.openxmlformats.org/officeDocument/2006/relationships/audio" Target="../media/audio2.wav"/><Relationship Id="rId1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7.wmf"/><Relationship Id="rId4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4.png"/><Relationship Id="rId7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1.png"/><Relationship Id="rId4" Type="http://schemas.openxmlformats.org/officeDocument/2006/relationships/image" Target="../media/image70.jp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1.png"/><Relationship Id="rId7" Type="http://schemas.openxmlformats.org/officeDocument/2006/relationships/image" Target="../media/image78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75.png"/><Relationship Id="rId9" Type="http://schemas.openxmlformats.org/officeDocument/2006/relationships/image" Target="../media/image7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wmf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jpg"/><Relationship Id="rId4" Type="http://schemas.openxmlformats.org/officeDocument/2006/relationships/image" Target="../media/image92.png"/><Relationship Id="rId9" Type="http://schemas.openxmlformats.org/officeDocument/2006/relationships/image" Target="../media/image97.jpeg"/><Relationship Id="rId14" Type="http://schemas.openxmlformats.org/officeDocument/2006/relationships/image" Target="../media/image10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0068" y="4050404"/>
            <a:ext cx="6119019" cy="2074331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0000" dirty="0" err="1">
                <a:latin typeface="Showcard Gothic" panose="04020904020102020604" pitchFamily="82" charset="0"/>
                <a:ea typeface="+mj-ea"/>
                <a:cs typeface="+mj-cs"/>
              </a:rPr>
              <a:t>Français</a:t>
            </a:r>
            <a:endParaRPr lang="en-US" sz="10000" dirty="0">
              <a:latin typeface="Showcard Gothic" panose="04020904020102020604" pitchFamily="82" charset="0"/>
              <a:ea typeface="+mj-ea"/>
              <a:cs typeface="Arial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64418" y="5525821"/>
            <a:ext cx="48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err="1">
                <a:latin typeface="Tw Cen MT" panose="020B0602020104020603" pitchFamily="34" charset="0"/>
              </a:rPr>
              <a:t>Année</a:t>
            </a:r>
            <a:r>
              <a:rPr lang="en-GB" dirty="0">
                <a:latin typeface="Tw Cen MT" panose="020B0602020104020603" pitchFamily="34" charset="0"/>
              </a:rPr>
              <a:t> 3</a:t>
            </a:r>
            <a:br>
              <a:rPr lang="en-GB" dirty="0">
                <a:latin typeface="Kristen ITC" panose="03050502040202030202" pitchFamily="66" charset="0"/>
              </a:rPr>
            </a:br>
            <a:r>
              <a:rPr lang="en-GB" dirty="0">
                <a:latin typeface="Tw Cen MT" panose="020B0602020104020603" pitchFamily="34" charset="0"/>
              </a:rPr>
              <a:t>Cahier </a:t>
            </a:r>
            <a:r>
              <a:rPr lang="en-GB">
                <a:latin typeface="Tw Cen MT" panose="020B0602020104020603" pitchFamily="34" charset="0"/>
              </a:rPr>
              <a:t>d’exercices</a:t>
            </a:r>
            <a:endParaRPr lang="en-GB" dirty="0">
              <a:latin typeface="Tw Cen MT" panose="020B0602020104020603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0349" y="6530587"/>
            <a:ext cx="64087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Nom: …………………………………………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0349" y="7179498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(e): …………………………………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0349" y="7868701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" y="488515"/>
            <a:ext cx="4941168" cy="37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line to join the picture to the correct number.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80" y="195107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163" y="3803124"/>
            <a:ext cx="104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neuf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253" y="334842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2855" y="2504969"/>
            <a:ext cx="1195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quatre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52" y="5455315"/>
            <a:ext cx="105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cinq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2406" y="499953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deux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406" y="639688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huit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93475" y="714964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trois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7727" y="798831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sept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2855" y="10962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dix</a:t>
            </a: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1340768" y="1111346"/>
            <a:ext cx="4013152" cy="1039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444670" y="875560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 descr="Image result for frenc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32" y="1353899"/>
            <a:ext cx="546624" cy="5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frenc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61" y="1347833"/>
            <a:ext cx="546624" cy="5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Image result for tour eiffel des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03" y="776911"/>
            <a:ext cx="544957" cy="5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Image result for croissant dess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48" y="5389843"/>
            <a:ext cx="524104" cy="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35" y="1835381"/>
            <a:ext cx="642719" cy="55702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66" y="1841238"/>
            <a:ext cx="642719" cy="55702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33" y="1806913"/>
            <a:ext cx="642719" cy="557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52" y="2609286"/>
            <a:ext cx="712953" cy="37667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41" y="2618546"/>
            <a:ext cx="712953" cy="3766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0" y="2628928"/>
            <a:ext cx="712953" cy="37667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4" y="2617679"/>
            <a:ext cx="712953" cy="376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26" y="3096574"/>
            <a:ext cx="465120" cy="73213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16" y="3068873"/>
            <a:ext cx="465120" cy="73213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15" y="3068873"/>
            <a:ext cx="465120" cy="73213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1" y="3055950"/>
            <a:ext cx="465120" cy="73213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00" y="3077264"/>
            <a:ext cx="465120" cy="732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5500" y="3931023"/>
            <a:ext cx="928834" cy="67551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566" y="3938987"/>
            <a:ext cx="928834" cy="67551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045" y="3930375"/>
            <a:ext cx="928834" cy="67551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527" y="4611657"/>
            <a:ext cx="928834" cy="67551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6593" y="4619621"/>
            <a:ext cx="928834" cy="67551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4072" y="4611009"/>
            <a:ext cx="928834" cy="675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6930" y="5481291"/>
            <a:ext cx="524301" cy="335309"/>
          </a:xfrm>
          <a:prstGeom prst="rect">
            <a:avLst/>
          </a:prstGeom>
        </p:spPr>
      </p:pic>
      <p:pic>
        <p:nvPicPr>
          <p:cNvPr id="117" name="Picture 14" descr="Image result for croissant dess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81" y="5359912"/>
            <a:ext cx="524104" cy="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663" y="5451360"/>
            <a:ext cx="524301" cy="335309"/>
          </a:xfrm>
          <a:prstGeom prst="rect">
            <a:avLst/>
          </a:prstGeom>
        </p:spPr>
      </p:pic>
      <p:pic>
        <p:nvPicPr>
          <p:cNvPr id="119" name="Picture 14" descr="Image result for croissant dess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9" y="5398933"/>
            <a:ext cx="524104" cy="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401" y="5490381"/>
            <a:ext cx="524301" cy="335309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1935" y="5471866"/>
            <a:ext cx="524301" cy="335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83" y="6017507"/>
            <a:ext cx="509703" cy="34659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77" y="6377068"/>
            <a:ext cx="509703" cy="34659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28" y="5985966"/>
            <a:ext cx="509703" cy="34659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73" y="6332564"/>
            <a:ext cx="509703" cy="346598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33" y="5957419"/>
            <a:ext cx="509703" cy="34659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99" y="6339255"/>
            <a:ext cx="509703" cy="34659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71" y="5921119"/>
            <a:ext cx="509703" cy="346598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81" y="6377068"/>
            <a:ext cx="509703" cy="3465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82" y="6915627"/>
            <a:ext cx="634132" cy="63413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5" y="6881219"/>
            <a:ext cx="634132" cy="63413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76" y="6881219"/>
            <a:ext cx="634132" cy="63413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57" y="6847455"/>
            <a:ext cx="634132" cy="634132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86" y="6811155"/>
            <a:ext cx="634132" cy="63413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03" y="7394316"/>
            <a:ext cx="634132" cy="634132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31" y="7333057"/>
            <a:ext cx="634132" cy="63413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5" y="7326123"/>
            <a:ext cx="634132" cy="63413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76" y="7300443"/>
            <a:ext cx="634132" cy="634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8130914"/>
            <a:ext cx="534816" cy="49737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8119235"/>
            <a:ext cx="534816" cy="497379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81" y="8119234"/>
            <a:ext cx="534816" cy="497379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08" y="8119233"/>
            <a:ext cx="534816" cy="497379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93" y="8100392"/>
            <a:ext cx="534816" cy="49737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8606494"/>
            <a:ext cx="534816" cy="497379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94" y="8594815"/>
            <a:ext cx="534816" cy="497379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21" y="8594814"/>
            <a:ext cx="534816" cy="4973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48" y="8594813"/>
            <a:ext cx="534816" cy="49737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33" y="8575972"/>
            <a:ext cx="534816" cy="4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37682"/>
              </p:ext>
            </p:extLst>
          </p:nvPr>
        </p:nvGraphicFramePr>
        <p:xfrm>
          <a:off x="184202" y="1691680"/>
          <a:ext cx="6591018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9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90600" algn="l"/>
                        </a:tabLs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WordArt 22"/>
          <p:cNvSpPr>
            <a:spLocks noChangeArrowheads="1" noChangeShapeType="1" noTextEdit="1"/>
          </p:cNvSpPr>
          <p:nvPr/>
        </p:nvSpPr>
        <p:spPr bwMode="auto">
          <a:xfrm>
            <a:off x="184204" y="1331640"/>
            <a:ext cx="6591018" cy="295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n-GB" sz="14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Undeuxtroisquatrecinqsix</a:t>
            </a:r>
            <a:r>
              <a:rPr lang="en-GB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Write the numbers 1 to 6 in words.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word snake to help you.</a:t>
            </a:r>
          </a:p>
        </p:txBody>
      </p:sp>
      <p:pic>
        <p:nvPicPr>
          <p:cNvPr id="89113" name="Picture 25" descr="http://4.bp.blogspot.com/-b_HZvOFgy_M/TwMOLTxD5tI/AAAAAAAAA0Q/jzXbRYzzKLU/s1600/snak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356686"/>
            <a:ext cx="1762045" cy="8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4209" y="3271941"/>
            <a:ext cx="3429000" cy="2857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 + 3 = ______________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12 – 7 = _____________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 + 3 = ______________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13 – 5 = _____________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19 – 12 = 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+ 5 = _____________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13" y="2531675"/>
            <a:ext cx="6724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2</a:t>
            </a:r>
            <a:r>
              <a:rPr lang="en-GB" sz="2000" dirty="0">
                <a:cs typeface="Arial" panose="020B0604020202020204" pitchFamily="34" charset="0"/>
              </a:rPr>
              <a:t>  Do the calculations and write your answer in digits AND in French.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4744" y="324254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10  dix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300" y="6986001"/>
            <a:ext cx="687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six +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deux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__________________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cinq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cinq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_________________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trois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neuf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_________________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neuf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trois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_________________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trois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deux</a:t>
            </a:r>
            <a:r>
              <a:rPr lang="en-GB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– un = ______________ </a:t>
            </a:r>
          </a:p>
          <a:p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huit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trois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deux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quatre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cinq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six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–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trois</a:t>
            </a:r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=_________ 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644" y="6158532"/>
            <a:ext cx="6724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3</a:t>
            </a:r>
            <a:r>
              <a:rPr lang="en-GB" sz="2000" dirty="0">
                <a:cs typeface="Arial" panose="020B0604020202020204" pitchFamily="34" charset="0"/>
              </a:rPr>
              <a:t>  Do the calculations and write your answer in digits AND in French.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86500" y="875188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7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Say the numbers out loud in French and continue the number sequence.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24" y="111561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A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 1 2 3 4 5 ___ ___ ___ ___</a:t>
            </a:r>
          </a:p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B  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10 9 8 7 ___ ___ ___ ___</a:t>
            </a:r>
          </a:p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C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 1 3 5 ___ ___</a:t>
            </a:r>
          </a:p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D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 </a:t>
            </a:r>
            <a:r>
              <a:rPr lang="en-GB" sz="2000" b="1" i="0" u="none" strike="noStrike" baseline="0" dirty="0">
                <a:cs typeface="Arial" panose="020B0604020202020204" pitchFamily="34" charset="0"/>
              </a:rPr>
              <a:t>2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1 </a:t>
            </a:r>
            <a:r>
              <a:rPr lang="en-GB" sz="2000" b="1" i="0" u="none" strike="noStrike" baseline="0" dirty="0">
                <a:cs typeface="Arial" panose="020B0604020202020204" pitchFamily="34" charset="0"/>
              </a:rPr>
              <a:t>3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1 </a:t>
            </a:r>
            <a:r>
              <a:rPr lang="en-GB" sz="2000" b="1" i="0" u="none" strike="noStrike" baseline="0" dirty="0">
                <a:cs typeface="Arial" panose="020B0604020202020204" pitchFamily="34" charset="0"/>
              </a:rPr>
              <a:t>4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1 ___ ___ ___</a:t>
            </a:r>
            <a:r>
              <a:rPr lang="en-GB" sz="2000" b="0" i="0" u="none" strike="noStrike" dirty="0">
                <a:cs typeface="Arial" panose="020B0604020202020204" pitchFamily="34" charset="0"/>
              </a:rPr>
              <a:t> ___ ___ ___</a:t>
            </a:r>
            <a:endParaRPr lang="en-GB" sz="2000" b="0" i="0" u="none" strike="noStrike" baseline="0" dirty="0">
              <a:cs typeface="Arial" panose="020B0604020202020204" pitchFamily="34" charset="0"/>
            </a:endParaRPr>
          </a:p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E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 2___ 6 ___ 10 </a:t>
            </a:r>
          </a:p>
          <a:p>
            <a:r>
              <a:rPr lang="en-GB" sz="2800" b="0" i="0" u="none" strike="noStrike" baseline="0" dirty="0">
                <a:cs typeface="Arial" panose="020B0604020202020204" pitchFamily="34" charset="0"/>
              </a:rPr>
              <a:t>F</a:t>
            </a:r>
            <a:r>
              <a:rPr lang="en-GB" sz="2000" b="0" i="0" u="none" strike="noStrike" baseline="0" dirty="0">
                <a:cs typeface="Arial" panose="020B0604020202020204" pitchFamily="34" charset="0"/>
              </a:rPr>
              <a:t>  5 7 9 5 7 ___ ___ ___ 9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1285" y="3707904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Write the correct number in French to complete the number bonds to 10 (dix).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96332"/>
              </p:ext>
            </p:extLst>
          </p:nvPr>
        </p:nvGraphicFramePr>
        <p:xfrm>
          <a:off x="157022" y="4558650"/>
          <a:ext cx="608029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neuf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1494" y="7020272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Use numbers you know to write number bonds to 20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37601"/>
              </p:ext>
            </p:extLst>
          </p:nvPr>
        </p:nvGraphicFramePr>
        <p:xfrm>
          <a:off x="215328" y="7842585"/>
          <a:ext cx="608029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0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48087"/>
              </p:ext>
            </p:extLst>
          </p:nvPr>
        </p:nvGraphicFramePr>
        <p:xfrm>
          <a:off x="259909" y="945448"/>
          <a:ext cx="6113526" cy="585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3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1" marR="618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"/>
          <p:cNvSpPr txBox="1"/>
          <p:nvPr/>
        </p:nvSpPr>
        <p:spPr>
          <a:xfrm>
            <a:off x="878434" y="1188013"/>
            <a:ext cx="815975" cy="7794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21"/>
          <p:cNvSpPr txBox="1"/>
          <p:nvPr/>
        </p:nvSpPr>
        <p:spPr>
          <a:xfrm>
            <a:off x="2916587" y="1188013"/>
            <a:ext cx="817562" cy="7794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2"/>
          <p:cNvSpPr txBox="1"/>
          <p:nvPr/>
        </p:nvSpPr>
        <p:spPr>
          <a:xfrm>
            <a:off x="4928538" y="1206856"/>
            <a:ext cx="817563" cy="7794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23"/>
          <p:cNvSpPr txBox="1"/>
          <p:nvPr/>
        </p:nvSpPr>
        <p:spPr>
          <a:xfrm>
            <a:off x="878434" y="2681539"/>
            <a:ext cx="817562" cy="7794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4"/>
          <p:cNvSpPr txBox="1"/>
          <p:nvPr/>
        </p:nvSpPr>
        <p:spPr>
          <a:xfrm>
            <a:off x="2916587" y="2685773"/>
            <a:ext cx="817562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25"/>
          <p:cNvSpPr txBox="1"/>
          <p:nvPr/>
        </p:nvSpPr>
        <p:spPr>
          <a:xfrm>
            <a:off x="4905844" y="2675608"/>
            <a:ext cx="817563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1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26"/>
          <p:cNvSpPr txBox="1"/>
          <p:nvPr/>
        </p:nvSpPr>
        <p:spPr>
          <a:xfrm>
            <a:off x="887839" y="4209461"/>
            <a:ext cx="815975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GB" sz="1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27"/>
          <p:cNvSpPr txBox="1"/>
          <p:nvPr/>
        </p:nvSpPr>
        <p:spPr>
          <a:xfrm>
            <a:off x="2932657" y="4168255"/>
            <a:ext cx="815975" cy="7794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28"/>
          <p:cNvSpPr txBox="1"/>
          <p:nvPr/>
        </p:nvSpPr>
        <p:spPr>
          <a:xfrm>
            <a:off x="4905844" y="4142773"/>
            <a:ext cx="817563" cy="7794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29"/>
          <p:cNvSpPr txBox="1"/>
          <p:nvPr/>
        </p:nvSpPr>
        <p:spPr>
          <a:xfrm>
            <a:off x="695172" y="5570678"/>
            <a:ext cx="1081088" cy="7794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30"/>
          <p:cNvSpPr txBox="1"/>
          <p:nvPr/>
        </p:nvSpPr>
        <p:spPr>
          <a:xfrm>
            <a:off x="2760412" y="5582431"/>
            <a:ext cx="1160463" cy="7794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GB" sz="1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31"/>
          <p:cNvSpPr txBox="1"/>
          <p:nvPr/>
        </p:nvSpPr>
        <p:spPr>
          <a:xfrm>
            <a:off x="4808091" y="5572266"/>
            <a:ext cx="1116012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word for each number.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257" y="2007750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6074" y="1997795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891" y="1986318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115" y="3461505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55932" y="3451550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0749" y="3440073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57" y="4956504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6074" y="4946549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0891" y="4935072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613" y="6410259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6430" y="6400304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1247" y="6388827"/>
            <a:ext cx="180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……………….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8640" y="708062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cs typeface="Arial" panose="020B0604020202020204" pitchFamily="34" charset="0"/>
              </a:rPr>
              <a:t>1 First think of the number and say it aloud.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2 Then write the number on your arm with your finger.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3 Now check to see if you got it right.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4 If you did, write it down in pencil on this sheet.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5 If not, practise again on your arm.</a:t>
            </a: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6 Do this for all of the numbers.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1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17778"/>
              </p:ext>
            </p:extLst>
          </p:nvPr>
        </p:nvGraphicFramePr>
        <p:xfrm>
          <a:off x="260648" y="1403648"/>
          <a:ext cx="6120680" cy="73933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onze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six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douze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dix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an.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  <a:r>
                        <a:rPr lang="en-GB" sz="2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121" y="63713"/>
            <a:ext cx="7920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cs typeface="Arial" panose="020B0604020202020204" pitchFamily="34" charset="0"/>
              </a:rPr>
              <a:t>Quel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âge</a:t>
            </a:r>
            <a:r>
              <a:rPr lang="en-US" sz="3600" b="1" dirty="0">
                <a:cs typeface="Arial" panose="020B0604020202020204" pitchFamily="34" charset="0"/>
              </a:rPr>
              <a:t> as-</a:t>
            </a:r>
            <a:r>
              <a:rPr lang="en-US" sz="3600" b="1" dirty="0" err="1">
                <a:cs typeface="Arial" panose="020B0604020202020204" pitchFamily="34" charset="0"/>
              </a:rPr>
              <a:t>tu</a:t>
            </a:r>
            <a:r>
              <a:rPr lang="en-US" sz="3600" b="1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7" descr="how_old_r_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95">
            <a:off x="4864786" y="-54896"/>
            <a:ext cx="1462474" cy="15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21" y="697543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each sentence aloud. 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 write the correct age in digits.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l_fi" descr="http://t2.gstatic.com/images?q=tbn:ANd9GcSH_lOXNGEH9EYwdYSzPetUCQ5hjHzgXstcKHPwASLIuY_hcmo4zV45hPPi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49" y="1722237"/>
            <a:ext cx="942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Picture 159" descr="Pe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57" y="6921223"/>
            <a:ext cx="6762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172" descr="MC90001680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03" y="7959062"/>
            <a:ext cx="1076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12763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26574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0" y="10287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54"/>
          <p:cNvSpPr txBox="1">
            <a:spLocks noChangeArrowheads="1"/>
          </p:cNvSpPr>
          <p:nvPr/>
        </p:nvSpPr>
        <p:spPr bwMode="auto">
          <a:xfrm>
            <a:off x="93265" y="9497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901" y="914400"/>
            <a:ext cx="554125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trousse</a:t>
            </a:r>
            <a:endParaRPr lang="en-GB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un </a:t>
            </a:r>
            <a:r>
              <a:rPr lang="en-GB" sz="2400" dirty="0" err="1"/>
              <a:t>stylo</a:t>
            </a:r>
            <a:endParaRPr lang="en-GB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un crayon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clé</a:t>
            </a:r>
            <a:r>
              <a:rPr lang="en-GB" sz="2400" dirty="0"/>
              <a:t> USB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un </a:t>
            </a:r>
            <a:r>
              <a:rPr lang="en-GB" sz="2400" dirty="0" err="1"/>
              <a:t>taille</a:t>
            </a:r>
            <a:r>
              <a:rPr lang="en-GB" sz="2400" dirty="0"/>
              <a:t>-crayon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un </a:t>
            </a:r>
            <a:r>
              <a:rPr lang="en-GB" sz="2400" dirty="0" err="1"/>
              <a:t>bâton</a:t>
            </a:r>
            <a:r>
              <a:rPr lang="en-GB" sz="2400" dirty="0"/>
              <a:t> de </a:t>
            </a:r>
            <a:r>
              <a:rPr lang="en-GB" sz="2400" dirty="0" err="1"/>
              <a:t>colle</a:t>
            </a:r>
            <a:endParaRPr lang="en-GB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règle</a:t>
            </a:r>
            <a:endParaRPr lang="en-GB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gomme</a:t>
            </a:r>
            <a:r>
              <a:rPr lang="en-GB" sz="2400" dirty="0"/>
              <a:t>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des </a:t>
            </a:r>
            <a:r>
              <a:rPr lang="en-GB" sz="2400" dirty="0" err="1"/>
              <a:t>feutres</a:t>
            </a:r>
            <a:endParaRPr lang="en-GB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 des </a:t>
            </a:r>
            <a:r>
              <a:rPr lang="en-GB" sz="2400" dirty="0" err="1"/>
              <a:t>ciseaux</a:t>
            </a:r>
            <a:endParaRPr lang="en-GB" sz="2400" dirty="0"/>
          </a:p>
        </p:txBody>
      </p:sp>
      <p:pic>
        <p:nvPicPr>
          <p:cNvPr id="106526" name="Picture 173" descr="C:\Documents and Settings\Laptop\Local Settings\Temporary Internet Files\Content.IE5\5JDTQJ9N\MC9002909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25" y="6158371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chool clipart penci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860">
            <a:off x="5491210" y="3136341"/>
            <a:ext cx="600830" cy="8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USE_069">
            <a:hlinkClick r:id="" action="ppaction://noaction">
              <a:snd r:embed="rId7" name="sacapunta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2" y="3521788"/>
            <a:ext cx="1043150" cy="10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education clipart, scissors">
            <a:hlinkClick r:id="" action="ppaction://noaction">
              <a:snd r:embed="rId9" name="tijeras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54" y="2674685"/>
            <a:ext cx="105092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 descr="gluestik">
            <a:hlinkClick r:id="" action="ppaction://noaction">
              <a:snd r:embed="rId11" name="bote_pegamento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8" y="434702"/>
            <a:ext cx="1295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Paper-Mate-Flair-Felt-Tip-Pen-8-Clr-Pk-1-1-mm-Assorted-Ink_13006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88" y="4527705"/>
            <a:ext cx="1022515" cy="10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lapiz_de_memori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76" y="5605202"/>
            <a:ext cx="906098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564904" y="1403648"/>
            <a:ext cx="2731445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3264" y="434702"/>
            <a:ext cx="6094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cs typeface="Arial" panose="020B0604020202020204" pitchFamily="34" charset="0"/>
              </a:rPr>
              <a:t>Draw a line to join the word to the correct picture.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3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4"/>
          <p:cNvSpPr txBox="1">
            <a:spLocks noChangeArrowheads="1"/>
          </p:cNvSpPr>
          <p:nvPr/>
        </p:nvSpPr>
        <p:spPr bwMode="auto">
          <a:xfrm>
            <a:off x="93265" y="9497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64" y="434702"/>
            <a:ext cx="609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cs typeface="Arial" panose="020B0604020202020204" pitchFamily="34" charset="0"/>
              </a:rPr>
              <a:t>Read the descriptions and draw the correct items in each pencil case.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21" flipH="1">
            <a:off x="2871464" y="5738084"/>
            <a:ext cx="3558574" cy="2796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26457" r="16538" b="16405"/>
          <a:stretch/>
        </p:blipFill>
        <p:spPr>
          <a:xfrm rot="511565">
            <a:off x="2982555" y="691500"/>
            <a:ext cx="3336393" cy="2282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" y="2834525"/>
            <a:ext cx="2965592" cy="2760056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48660" y="1190496"/>
            <a:ext cx="2366020" cy="1202618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crayon,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gomme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07" y="986203"/>
            <a:ext cx="492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3299207"/>
            <a:ext cx="492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3987470" y="3191226"/>
            <a:ext cx="2775941" cy="1508625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feutres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et un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-crayon.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78899" y="5060072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79829" y="5332179"/>
            <a:ext cx="2775941" cy="129046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ciseaux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bâton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un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6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46139"/>
              </p:ext>
            </p:extLst>
          </p:nvPr>
        </p:nvGraphicFramePr>
        <p:xfrm>
          <a:off x="138766" y="896660"/>
          <a:ext cx="6458587" cy="7775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5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crayon.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ebdings" panose="05030102010509060703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  <a:r>
                        <a:rPr lang="en-GB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bâton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ES_tradnl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ebdings" panose="05030102010509060703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Je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54"/>
          <p:cNvSpPr txBox="1">
            <a:spLocks noChangeArrowheads="1"/>
          </p:cNvSpPr>
          <p:nvPr/>
        </p:nvSpPr>
        <p:spPr bwMode="auto">
          <a:xfrm>
            <a:off x="93265" y="9497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64" y="434702"/>
            <a:ext cx="6671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cs typeface="Arial" panose="020B0604020202020204" pitchFamily="34" charset="0"/>
              </a:rPr>
              <a:t>Write a phrase for each picture. 1 and 2 are done for you</a:t>
            </a:r>
          </a:p>
        </p:txBody>
      </p:sp>
      <p:pic>
        <p:nvPicPr>
          <p:cNvPr id="9" name="Picture 4" descr="school clipart penci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860">
            <a:off x="1214226" y="1237014"/>
            <a:ext cx="600830" cy="8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gluestik">
            <a:hlinkClick r:id="" action="ppaction://noaction">
              <a:snd r:embed="rId3" name="bote_pegamento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1" y="2555776"/>
            <a:ext cx="1295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3" descr="C:\Documents and Settings\Laptop\Local Settings\Temporary Internet Files\Content.IE5\5JDTQJ9N\MC9002909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861171"/>
            <a:ext cx="915534" cy="9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per-Mate-Flair-Felt-Tip-Pen-8-Clr-Pk-1-1-mm-Assorted-Ink_13006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3" y="5016556"/>
            <a:ext cx="1022515" cy="10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9" descr="Pe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62" y="6444208"/>
            <a:ext cx="6762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education clipart, scissors">
            <a:hlinkClick r:id="" action="ppaction://noaction">
              <a:snd r:embed="rId8" name="tijera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6" y="7740352"/>
            <a:ext cx="105092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146859" y="779591"/>
            <a:ext cx="6389672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your pencil case and describe what is in it using the sentence builders from the last page </a:t>
            </a:r>
          </a:p>
        </p:txBody>
      </p:sp>
      <p:sp>
        <p:nvSpPr>
          <p:cNvPr id="2" name="TextBox 54">
            <a:extLst>
              <a:ext uri="{FF2B5EF4-FFF2-40B4-BE49-F238E27FC236}">
                <a16:creationId xmlns:a16="http://schemas.microsoft.com/office/drawing/2014/main" id="{F321C124-A52A-E908-12D8-4D27751A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5" y="9497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trousse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56329-3781-67BA-B9DE-7DBB698B9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9" y="1677695"/>
            <a:ext cx="1625957" cy="1522302"/>
          </a:xfrm>
          <a:prstGeom prst="rect">
            <a:avLst/>
          </a:prstGeom>
        </p:spPr>
      </p:pic>
      <p:sp>
        <p:nvSpPr>
          <p:cNvPr id="5" name="Rectangular Callout 23">
            <a:extLst>
              <a:ext uri="{FF2B5EF4-FFF2-40B4-BE49-F238E27FC236}">
                <a16:creationId xmlns:a16="http://schemas.microsoft.com/office/drawing/2014/main" id="{D882009C-B307-FB04-F8F5-087E2A7B34E8}"/>
              </a:ext>
            </a:extLst>
          </p:cNvPr>
          <p:cNvSpPr/>
          <p:nvPr/>
        </p:nvSpPr>
        <p:spPr>
          <a:xfrm>
            <a:off x="146860" y="4998482"/>
            <a:ext cx="6389671" cy="3645456"/>
          </a:xfrm>
          <a:prstGeom prst="wedgeRectCallout">
            <a:avLst>
              <a:gd name="adj1" fmla="val 13573"/>
              <a:gd name="adj2" fmla="val 502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6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60648" y="2758678"/>
            <a:ext cx="2088232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Parlez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cs typeface="Arial" panose="020B0604020202020204" pitchFamily="34" charset="0"/>
              </a:rPr>
              <a:t>!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60648" y="1115616"/>
            <a:ext cx="2088232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440336" y="1131491"/>
            <a:ext cx="1996776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4528568" y="1115616"/>
            <a:ext cx="1996776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60648" y="3647678"/>
            <a:ext cx="2088232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440336" y="3663553"/>
            <a:ext cx="1996776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4528568" y="3647678"/>
            <a:ext cx="1996776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260648" y="6147991"/>
            <a:ext cx="2088232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2440336" y="6147991"/>
            <a:ext cx="1996776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4528568" y="6147991"/>
            <a:ext cx="1996776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6" name="Rectangle 3"/>
          <p:cNvSpPr>
            <a:spLocks noChangeArrowheads="1"/>
          </p:cNvSpPr>
          <p:nvPr/>
        </p:nvSpPr>
        <p:spPr bwMode="auto">
          <a:xfrm>
            <a:off x="2440336" y="2774553"/>
            <a:ext cx="1996776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Regardez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Rectangle 3"/>
          <p:cNvSpPr>
            <a:spLocks noChangeArrowheads="1"/>
          </p:cNvSpPr>
          <p:nvPr/>
        </p:nvSpPr>
        <p:spPr bwMode="auto">
          <a:xfrm>
            <a:off x="4528567" y="2758678"/>
            <a:ext cx="1996777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Levez-vous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Rectangle 3"/>
          <p:cNvSpPr>
            <a:spLocks noChangeArrowheads="1"/>
          </p:cNvSpPr>
          <p:nvPr/>
        </p:nvSpPr>
        <p:spPr bwMode="auto">
          <a:xfrm>
            <a:off x="260648" y="5258991"/>
            <a:ext cx="2088232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Écoutez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Rectangle 3"/>
          <p:cNvSpPr>
            <a:spLocks noChangeArrowheads="1"/>
          </p:cNvSpPr>
          <p:nvPr/>
        </p:nvSpPr>
        <p:spPr bwMode="auto">
          <a:xfrm>
            <a:off x="2440336" y="5274866"/>
            <a:ext cx="1996776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Travaillez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paires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0" name="Rectangle 3"/>
          <p:cNvSpPr>
            <a:spLocks noChangeArrowheads="1"/>
          </p:cNvSpPr>
          <p:nvPr/>
        </p:nvSpPr>
        <p:spPr bwMode="auto">
          <a:xfrm>
            <a:off x="4528568" y="5258991"/>
            <a:ext cx="1996776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Sortez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affaires !</a:t>
            </a:r>
          </a:p>
        </p:txBody>
      </p:sp>
      <p:sp>
        <p:nvSpPr>
          <p:cNvPr id="21521" name="Rectangle 3"/>
          <p:cNvSpPr>
            <a:spLocks noChangeArrowheads="1"/>
          </p:cNvSpPr>
          <p:nvPr/>
        </p:nvSpPr>
        <p:spPr bwMode="auto">
          <a:xfrm>
            <a:off x="260648" y="7747397"/>
            <a:ext cx="2088232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Écrivez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2" name="Rectangle 3"/>
          <p:cNvSpPr>
            <a:spLocks noChangeArrowheads="1"/>
          </p:cNvSpPr>
          <p:nvPr/>
        </p:nvSpPr>
        <p:spPr bwMode="auto">
          <a:xfrm>
            <a:off x="2440336" y="7759303"/>
            <a:ext cx="1996776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Asseyez-vous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3" name="Rectangle 3"/>
          <p:cNvSpPr>
            <a:spLocks noChangeArrowheads="1"/>
          </p:cNvSpPr>
          <p:nvPr/>
        </p:nvSpPr>
        <p:spPr bwMode="auto">
          <a:xfrm>
            <a:off x="4528568" y="7759303"/>
            <a:ext cx="1996776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Dessinez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5" name="Picture 28" descr="pencil-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36">
            <a:off x="4486388" y="-61451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picture for each instruction.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23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25200"/>
              </p:ext>
            </p:extLst>
          </p:nvPr>
        </p:nvGraphicFramePr>
        <p:xfrm>
          <a:off x="428625" y="179388"/>
          <a:ext cx="6072188" cy="7805169"/>
        </p:xfrm>
        <a:graphic>
          <a:graphicData uri="http://schemas.openxmlformats.org/drawingml/2006/table">
            <a:tbl>
              <a:tblPr/>
              <a:tblGrid>
                <a:gridCol w="507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Contents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page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voyelles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A, E, I, O, U, Y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vowels)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Saluer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(Greetings)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présenter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(How to ask and give your name)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numéros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1-15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(Numbers 1-15)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6 -10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âge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as-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(How old are you?)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trousse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my pencil case) </a:t>
                      </a:r>
                      <a:b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J’ai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Je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n’ai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pas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 have / I don’t have)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18-20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the classroom)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21-22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animaux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(Animals)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23-27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fruits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(Fruit)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28-30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days of the week)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nourriture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(Food)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32-33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Révision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(Revision)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vocabulaire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(My vocabulary)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12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3 people in your class if they have the animals shown in the table below. Record the answers for each person.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2524"/>
              </p:ext>
            </p:extLst>
          </p:nvPr>
        </p:nvGraphicFramePr>
        <p:xfrm>
          <a:off x="279535" y="1574083"/>
          <a:ext cx="2710724" cy="2539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8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77568" r="61409" b="15421"/>
          <a:stretch>
            <a:fillRect/>
          </a:stretch>
        </p:blipFill>
        <p:spPr bwMode="auto">
          <a:xfrm>
            <a:off x="721052" y="1641154"/>
            <a:ext cx="770907" cy="4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5330" r="62297" b="67345"/>
          <a:stretch>
            <a:fillRect/>
          </a:stretch>
        </p:blipFill>
        <p:spPr bwMode="auto">
          <a:xfrm>
            <a:off x="684891" y="2915816"/>
            <a:ext cx="8413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29" y="2285863"/>
            <a:ext cx="711283" cy="48082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1915529" y="2252818"/>
            <a:ext cx="965862" cy="57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789527" y="3570747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2095138" y="1631771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9"/>
          <a:stretch/>
        </p:blipFill>
        <p:spPr>
          <a:xfrm>
            <a:off x="2102023" y="2841166"/>
            <a:ext cx="698694" cy="60283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02153"/>
              </p:ext>
            </p:extLst>
          </p:nvPr>
        </p:nvGraphicFramePr>
        <p:xfrm>
          <a:off x="239511" y="4755281"/>
          <a:ext cx="6458587" cy="3921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5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chien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  <a:r>
                        <a:rPr lang="en-GB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grenouille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17872" y="4232061"/>
            <a:ext cx="6740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B</a:t>
            </a:r>
            <a:r>
              <a:rPr lang="en-GB" sz="2000" dirty="0">
                <a:cs typeface="Arial" panose="020B0604020202020204" pitchFamily="34" charset="0"/>
              </a:rPr>
              <a:t>  Write a sentence for each picture below.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5330" r="62297" b="67345"/>
          <a:stretch>
            <a:fillRect/>
          </a:stretch>
        </p:blipFill>
        <p:spPr bwMode="auto">
          <a:xfrm>
            <a:off x="997067" y="4837536"/>
            <a:ext cx="918462" cy="4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8" y="5460928"/>
            <a:ext cx="669931" cy="586751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918954" y="6153811"/>
            <a:ext cx="979842" cy="5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542" y="6871817"/>
            <a:ext cx="701733" cy="4743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77568" r="61409" b="15421"/>
          <a:stretch>
            <a:fillRect/>
          </a:stretch>
        </p:blipFill>
        <p:spPr bwMode="auto">
          <a:xfrm>
            <a:off x="1020944" y="7452320"/>
            <a:ext cx="877852" cy="56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7" y="8100392"/>
            <a:ext cx="651141" cy="52959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574083"/>
            <a:ext cx="2857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Tu</a:t>
            </a:r>
            <a:r>
              <a:rPr lang="en-GB" dirty="0"/>
              <a:t> as un animal ?</a:t>
            </a:r>
          </a:p>
          <a:p>
            <a:endParaRPr lang="en-GB" dirty="0"/>
          </a:p>
          <a:p>
            <a:r>
              <a:rPr lang="en-GB" dirty="0"/>
              <a:t>1……………………………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2……………………………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3……………………………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0CEDB08-6DDC-029A-412D-5A33FA1C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51085" r="25153" b="41240"/>
          <a:stretch>
            <a:fillRect/>
          </a:stretch>
        </p:blipFill>
        <p:spPr bwMode="auto">
          <a:xfrm>
            <a:off x="2092639" y="3493123"/>
            <a:ext cx="698969" cy="5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6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81953"/>
              </p:ext>
            </p:extLst>
          </p:nvPr>
        </p:nvGraphicFramePr>
        <p:xfrm>
          <a:off x="195656" y="5943698"/>
          <a:ext cx="6401695" cy="3092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6399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399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Match the sentences to the pictures. Write the correct letter.</a:t>
            </a:r>
          </a:p>
        </p:txBody>
      </p:sp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5389290" y="6754059"/>
            <a:ext cx="1148915" cy="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5330" r="62297" b="67345"/>
          <a:stretch>
            <a:fillRect/>
          </a:stretch>
        </p:blipFill>
        <p:spPr bwMode="auto">
          <a:xfrm>
            <a:off x="5389290" y="8474244"/>
            <a:ext cx="1039634" cy="5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1773506" y="6012160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39185" r="22287" b="54489"/>
          <a:stretch>
            <a:fillRect/>
          </a:stretch>
        </p:blipFill>
        <p:spPr bwMode="auto">
          <a:xfrm>
            <a:off x="5539055" y="8028384"/>
            <a:ext cx="678335" cy="4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77568" r="61409" b="15421"/>
          <a:stretch>
            <a:fillRect/>
          </a:stretch>
        </p:blipFill>
        <p:spPr bwMode="auto">
          <a:xfrm>
            <a:off x="3258968" y="8028384"/>
            <a:ext cx="770907" cy="4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92" y="8243391"/>
            <a:ext cx="463072" cy="405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87" y="5960611"/>
            <a:ext cx="711283" cy="480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46" y="6403618"/>
            <a:ext cx="786628" cy="63979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9877"/>
              </p:ext>
            </p:extLst>
          </p:nvPr>
        </p:nvGraphicFramePr>
        <p:xfrm>
          <a:off x="117873" y="1210267"/>
          <a:ext cx="669724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moutons et un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oiseau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chats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grenouilles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poisson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canards.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cheval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poissons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chien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cochons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chevaux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oiseaux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canard,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poissons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un ours.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moutons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grenouille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chat, un ours et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grenouille</a:t>
                      </a: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056937" y="6153824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599072" y="6399224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065316" y="6829859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51085" r="25153" b="41240"/>
          <a:stretch>
            <a:fillRect/>
          </a:stretch>
        </p:blipFill>
        <p:spPr bwMode="auto">
          <a:xfrm>
            <a:off x="4614478" y="6997289"/>
            <a:ext cx="698969" cy="5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77568" r="61409" b="15421"/>
          <a:stretch>
            <a:fillRect/>
          </a:stretch>
        </p:blipFill>
        <p:spPr bwMode="auto">
          <a:xfrm>
            <a:off x="2852936" y="7695602"/>
            <a:ext cx="770907" cy="4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92" y="8395791"/>
            <a:ext cx="463072" cy="405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92" y="8548191"/>
            <a:ext cx="463072" cy="4055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808" y="6997289"/>
            <a:ext cx="711283" cy="480827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2092798" y="6223639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1487400" y="6329379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1806692" y="6540858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20" y="7569690"/>
            <a:ext cx="746059" cy="60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3" y="8276175"/>
            <a:ext cx="746059" cy="606795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279197" y="6742359"/>
            <a:ext cx="1148915" cy="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3929">
            <a:off x="750777" y="6287102"/>
            <a:ext cx="711283" cy="4808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69" y="6500378"/>
            <a:ext cx="711283" cy="480827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39185" r="22287" b="54489"/>
          <a:stretch>
            <a:fillRect/>
          </a:stretch>
        </p:blipFill>
        <p:spPr bwMode="auto">
          <a:xfrm>
            <a:off x="5569939" y="7533341"/>
            <a:ext cx="678335" cy="4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51085" r="25153" b="41240"/>
          <a:stretch>
            <a:fillRect/>
          </a:stretch>
        </p:blipFill>
        <p:spPr bwMode="auto">
          <a:xfrm>
            <a:off x="5738483" y="6668310"/>
            <a:ext cx="460512" cy="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5389289" y="6032577"/>
            <a:ext cx="1148915" cy="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51085" r="25153" b="41240"/>
          <a:stretch>
            <a:fillRect/>
          </a:stretch>
        </p:blipFill>
        <p:spPr bwMode="auto">
          <a:xfrm>
            <a:off x="5708581" y="5976305"/>
            <a:ext cx="460512" cy="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24516" r="23668" b="67384"/>
          <a:stretch>
            <a:fillRect/>
          </a:stretch>
        </p:blipFill>
        <p:spPr bwMode="auto">
          <a:xfrm>
            <a:off x="3069517" y="7020449"/>
            <a:ext cx="638585" cy="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1892" y="6005268"/>
            <a:ext cx="550271" cy="3719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0515" y="5993535"/>
            <a:ext cx="550271" cy="371983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065316" y="7761825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607451" y="8007225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4073695" y="8437860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70" y="7537817"/>
            <a:ext cx="463072" cy="405576"/>
          </a:xfrm>
          <a:prstGeom prst="rect">
            <a:avLst/>
          </a:prstGeom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77568" r="61409" b="15421"/>
          <a:stretch>
            <a:fillRect/>
          </a:stretch>
        </p:blipFill>
        <p:spPr bwMode="auto">
          <a:xfrm>
            <a:off x="1700808" y="8173100"/>
            <a:ext cx="770907" cy="4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99" y="8546634"/>
            <a:ext cx="463072" cy="4055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9" y="7566305"/>
            <a:ext cx="746059" cy="606795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453336" y="866865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2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each phrase with the correct word for ‘a’ or ‘some’.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7265"/>
              </p:ext>
            </p:extLst>
          </p:nvPr>
        </p:nvGraphicFramePr>
        <p:xfrm>
          <a:off x="188638" y="1364153"/>
          <a:ext cx="6526884" cy="2847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390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90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51085" r="25153" b="41240"/>
          <a:stretch>
            <a:fillRect/>
          </a:stretch>
        </p:blipFill>
        <p:spPr bwMode="auto">
          <a:xfrm>
            <a:off x="620688" y="1364155"/>
            <a:ext cx="1234111" cy="9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648" y="231061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</a:t>
            </a:r>
            <a:r>
              <a:rPr lang="en-GB" sz="2000" dirty="0" err="1"/>
              <a:t>oiseau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57614" y="22998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mouton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5140" y="231559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chats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648" y="37799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</a:t>
            </a:r>
            <a:r>
              <a:rPr lang="en-GB" sz="2000" dirty="0" err="1"/>
              <a:t>poissons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08586" y="37799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cheval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6391" y="3779912"/>
            <a:ext cx="210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____ </a:t>
            </a:r>
            <a:r>
              <a:rPr lang="en-GB" sz="2000" dirty="0" err="1"/>
              <a:t>grenouilles</a:t>
            </a:r>
            <a:endParaRPr lang="en-GB" sz="20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8403" r="65076" b="54234"/>
          <a:stretch>
            <a:fillRect/>
          </a:stretch>
        </p:blipFill>
        <p:spPr bwMode="auto">
          <a:xfrm>
            <a:off x="2924944" y="1417894"/>
            <a:ext cx="1284558" cy="9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15" y="1714489"/>
            <a:ext cx="590281" cy="668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96" y="1599103"/>
            <a:ext cx="590281" cy="668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85" y="1674164"/>
            <a:ext cx="590281" cy="668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81" y="2898975"/>
            <a:ext cx="711283" cy="480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46" y="3379802"/>
            <a:ext cx="711283" cy="4808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118" y="3204961"/>
            <a:ext cx="711283" cy="48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294" y="2889070"/>
            <a:ext cx="711283" cy="480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866" y="3442899"/>
            <a:ext cx="711283" cy="480827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2575640" y="2815035"/>
            <a:ext cx="1627127" cy="9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1" y="2898975"/>
            <a:ext cx="463072" cy="405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12" y="3304551"/>
            <a:ext cx="463072" cy="4055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51" y="3240111"/>
            <a:ext cx="463072" cy="405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54" y="2897598"/>
            <a:ext cx="463072" cy="4055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99" y="3139388"/>
            <a:ext cx="463072" cy="4055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96" y="3492569"/>
            <a:ext cx="463072" cy="40557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7873" y="4341456"/>
            <a:ext cx="6597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B</a:t>
            </a:r>
            <a:r>
              <a:rPr lang="en-GB" sz="2000" dirty="0">
                <a:cs typeface="Arial" panose="020B0604020202020204" pitchFamily="34" charset="0"/>
              </a:rPr>
              <a:t> Read the sentences and colour in the animals with the correct colours.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0648" y="5327323"/>
            <a:ext cx="345638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J’ai</a:t>
            </a:r>
            <a:r>
              <a:rPr lang="en-GB" sz="2000" dirty="0"/>
              <a:t> beaucoup </a:t>
            </a:r>
            <a:r>
              <a:rPr lang="en-GB" sz="2000" dirty="0" err="1"/>
              <a:t>d’animaux</a:t>
            </a:r>
            <a:r>
              <a:rPr lang="en-GB" sz="2000" dirty="0"/>
              <a:t>. Mon cheval </a:t>
            </a:r>
            <a:r>
              <a:rPr lang="en-GB" sz="2000" dirty="0" err="1"/>
              <a:t>est</a:t>
            </a:r>
            <a:r>
              <a:rPr lang="en-GB" sz="2000" dirty="0"/>
              <a:t> noir et </a:t>
            </a:r>
            <a:r>
              <a:rPr lang="en-GB" sz="2000" dirty="0" err="1"/>
              <a:t>blanc</a:t>
            </a:r>
            <a:r>
              <a:rPr lang="en-GB" sz="2000" dirty="0"/>
              <a:t>. Mon </a:t>
            </a:r>
            <a:r>
              <a:rPr lang="en-GB" sz="2000" dirty="0" err="1"/>
              <a:t>chien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marron</a:t>
            </a:r>
            <a:r>
              <a:rPr lang="en-GB" sz="2000" dirty="0"/>
              <a:t> et </a:t>
            </a:r>
            <a:r>
              <a:rPr lang="en-GB" sz="2000" dirty="0" err="1"/>
              <a:t>mes</a:t>
            </a:r>
            <a:r>
              <a:rPr lang="en-GB" sz="2000" dirty="0"/>
              <a:t> </a:t>
            </a:r>
            <a:r>
              <a:rPr lang="en-GB" sz="2000" dirty="0" err="1"/>
              <a:t>deux</a:t>
            </a:r>
            <a:r>
              <a:rPr lang="en-GB" sz="2000" dirty="0"/>
              <a:t> chats </a:t>
            </a:r>
            <a:r>
              <a:rPr lang="en-GB" sz="2000" dirty="0" err="1"/>
              <a:t>sont</a:t>
            </a:r>
            <a:r>
              <a:rPr lang="en-GB" sz="2000" dirty="0"/>
              <a:t> de </a:t>
            </a:r>
            <a:r>
              <a:rPr lang="en-GB" sz="2000" dirty="0" err="1"/>
              <a:t>couleur</a:t>
            </a:r>
            <a:r>
              <a:rPr lang="en-GB" sz="2000" dirty="0"/>
              <a:t> orange. </a:t>
            </a:r>
            <a:r>
              <a:rPr lang="en-GB" sz="2000" dirty="0" err="1"/>
              <a:t>J’ai</a:t>
            </a:r>
            <a:r>
              <a:rPr lang="en-GB" sz="2000" dirty="0"/>
              <a:t> trois </a:t>
            </a:r>
            <a:r>
              <a:rPr lang="en-GB" sz="2000" dirty="0" err="1"/>
              <a:t>poissons</a:t>
            </a:r>
            <a:r>
              <a:rPr lang="en-GB" sz="2000" dirty="0"/>
              <a:t> violets, </a:t>
            </a:r>
            <a:r>
              <a:rPr lang="en-GB" sz="2000" dirty="0" err="1"/>
              <a:t>deux</a:t>
            </a:r>
            <a:r>
              <a:rPr lang="en-GB" sz="2000" dirty="0"/>
              <a:t> </a:t>
            </a:r>
            <a:r>
              <a:rPr lang="en-GB" sz="2000" dirty="0" err="1"/>
              <a:t>poissons</a:t>
            </a:r>
            <a:r>
              <a:rPr lang="en-GB" sz="2000" dirty="0"/>
              <a:t> verts et un </a:t>
            </a:r>
            <a:r>
              <a:rPr lang="en-GB" sz="2000" dirty="0" err="1"/>
              <a:t>poisson</a:t>
            </a:r>
            <a:r>
              <a:rPr lang="en-GB" sz="2000" dirty="0"/>
              <a:t> </a:t>
            </a:r>
            <a:r>
              <a:rPr lang="en-GB" sz="2000" dirty="0" err="1"/>
              <a:t>jaune</a:t>
            </a:r>
            <a:r>
              <a:rPr lang="en-GB" sz="2000" dirty="0"/>
              <a:t>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48" y="6877069"/>
            <a:ext cx="923268" cy="1045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38" y="6175115"/>
            <a:ext cx="955793" cy="10826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3763" y="7966281"/>
            <a:ext cx="711283" cy="4808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228" y="8447108"/>
            <a:ext cx="711283" cy="4808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300" y="8272267"/>
            <a:ext cx="711283" cy="4808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476" y="7956376"/>
            <a:ext cx="711283" cy="4808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048" y="8510205"/>
            <a:ext cx="711283" cy="4808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061" y="8233291"/>
            <a:ext cx="711283" cy="480827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>
            <a:off x="4182885" y="4915432"/>
            <a:ext cx="1862437" cy="11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5330" r="62297" b="67345"/>
          <a:stretch>
            <a:fillRect/>
          </a:stretch>
        </p:blipFill>
        <p:spPr bwMode="auto">
          <a:xfrm>
            <a:off x="3850907" y="6075166"/>
            <a:ext cx="1620411" cy="8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7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52936"/>
              </p:ext>
            </p:extLst>
          </p:nvPr>
        </p:nvGraphicFramePr>
        <p:xfrm>
          <a:off x="206896" y="1278249"/>
          <a:ext cx="6469425" cy="7406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912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912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912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3" y="1453284"/>
            <a:ext cx="1359321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947" y="3814407"/>
            <a:ext cx="2061688" cy="139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6" y="6300192"/>
            <a:ext cx="1649995" cy="1731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4" y="3862196"/>
            <a:ext cx="1566352" cy="1409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1357395"/>
            <a:ext cx="2012048" cy="163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67" y="1406276"/>
            <a:ext cx="1514475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4" y="6476570"/>
            <a:ext cx="1510931" cy="1323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9" y="3888363"/>
            <a:ext cx="1378056" cy="1560926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Colour each animal and write a phrase to describe it. E.g. 1. un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bleu.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031" y="2983410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6819" y="2993861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6415" y="2983409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543" y="5458744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6331" y="5469195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5927" y="5458743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640" y="7907016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8428" y="7917467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8024" y="7907015"/>
            <a:ext cx="21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……………….…...…………..</a:t>
            </a:r>
          </a:p>
        </p:txBody>
      </p:sp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51085" r="63795" b="40656"/>
          <a:stretch>
            <a:fillRect/>
          </a:stretch>
        </p:blipFill>
        <p:spPr bwMode="auto">
          <a:xfrm flipH="1">
            <a:off x="199258" y="6599975"/>
            <a:ext cx="2262333" cy="132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39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92153"/>
              </p:ext>
            </p:extLst>
          </p:nvPr>
        </p:nvGraphicFramePr>
        <p:xfrm>
          <a:off x="188640" y="854857"/>
          <a:ext cx="6479479" cy="45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3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– Tu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des animaux chez toi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Marie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Oui, j’ai un chat.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De quelle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couleur est ton chat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 est marron et blanc. 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 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 Il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intelligent.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Tu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des animaux chez toi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Antoine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cheval.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De quelle couleur est-il ? – Il est gris. Il est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grand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Il 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De quelle couleur est ton chien, Pauline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 est noir.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 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énorme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De quelle couleur est ton oiseau, Léo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0" indent="76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Il est vert et jaune. Il n’est pas grand, il est très petit. Il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seulement un an.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48183"/>
              </p:ext>
            </p:extLst>
          </p:nvPr>
        </p:nvGraphicFramePr>
        <p:xfrm>
          <a:off x="188640" y="5724128"/>
          <a:ext cx="6479479" cy="2279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9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Antoine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Pauline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Léo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information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876" marR="588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668" y="50577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873" y="9938"/>
            <a:ext cx="659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the conversations and fill in the table in English.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7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AFE5BDA-CAD6-3E12-DD44-65E9D59F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3" y="9938"/>
            <a:ext cx="6597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and colour your pets / favourite animal  then complete the sentences in French below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76BFA-6EDC-BC06-568D-5C94E7C165BA}"/>
              </a:ext>
            </a:extLst>
          </p:cNvPr>
          <p:cNvSpPr txBox="1"/>
          <p:nvPr/>
        </p:nvSpPr>
        <p:spPr>
          <a:xfrm>
            <a:off x="980728" y="1547664"/>
            <a:ext cx="4453235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20">
            <a:extLst>
              <a:ext uri="{FF2B5EF4-FFF2-40B4-BE49-F238E27FC236}">
                <a16:creationId xmlns:a16="http://schemas.microsoft.com/office/drawing/2014/main" id="{88B76A1E-F18E-FE7B-616C-199C5B5179A4}"/>
              </a:ext>
            </a:extLst>
          </p:cNvPr>
          <p:cNvSpPr/>
          <p:nvPr/>
        </p:nvSpPr>
        <p:spPr>
          <a:xfrm>
            <a:off x="476672" y="6193935"/>
            <a:ext cx="5904656" cy="219449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………………………..	(animal)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/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	(colour / size) 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/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…….…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(age) </a:t>
            </a:r>
          </a:p>
        </p:txBody>
      </p:sp>
    </p:spTree>
    <p:extLst>
      <p:ext uri="{BB962C8B-B14F-4D97-AF65-F5344CB8AC3E}">
        <p14:creationId xmlns:p14="http://schemas.microsoft.com/office/powerpoint/2010/main" val="206882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9053"/>
              </p:ext>
            </p:extLst>
          </p:nvPr>
        </p:nvGraphicFramePr>
        <p:xfrm>
          <a:off x="0" y="971600"/>
          <a:ext cx="6813376" cy="4390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201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Combien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pommes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b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_______ pommes.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35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Combien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_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b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_______  _________.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56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Combien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_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a-t-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b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_______  _________.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31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__ 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__-__-__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__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b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__ __ _______ ________.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872" y="9938"/>
            <a:ext cx="6740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fruits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each phrase with the missing word or words.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9" y="2154469"/>
            <a:ext cx="1114569" cy="83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18" y="2143775"/>
            <a:ext cx="1114570" cy="835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3" y="3186672"/>
            <a:ext cx="1100310" cy="825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8" y="3175978"/>
            <a:ext cx="1114570" cy="835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7" y="3174467"/>
            <a:ext cx="1100310" cy="825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22" y="3163773"/>
            <a:ext cx="1114570" cy="835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3" y="4042432"/>
            <a:ext cx="1100310" cy="825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83" y="4042431"/>
            <a:ext cx="1114570" cy="835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35" y="4525674"/>
            <a:ext cx="1100310" cy="825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1" y="4042431"/>
            <a:ext cx="1114570" cy="8359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5" y="4526110"/>
            <a:ext cx="1114570" cy="8359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4" y="1245545"/>
            <a:ext cx="1114569" cy="83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" y="1234851"/>
            <a:ext cx="1114570" cy="8359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52" y="1234850"/>
            <a:ext cx="1114570" cy="8359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33056" y="147881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/>
              <a:t>trois</a:t>
            </a:r>
            <a:endParaRPr lang="en-GB" sz="2000" b="1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0717745">
            <a:off x="5105" y="6834904"/>
            <a:ext cx="68385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fontAlgn="ctr" hangingPunct="1"/>
            <a:r>
              <a:rPr lang="en-GB" sz="3200" dirty="0" err="1"/>
              <a:t>pommesprunespoiresfraisesmelons</a:t>
            </a:r>
            <a:endParaRPr lang="en-GB" sz="3200" dirty="0"/>
          </a:p>
          <a:p>
            <a:pPr eaLnBrk="1" fontAlgn="ctr" hangingPunct="1"/>
            <a:r>
              <a:rPr lang="en-GB" sz="3200" dirty="0" err="1"/>
              <a:t>bananesraisinananasoranges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1846" y="5643940"/>
            <a:ext cx="45653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</a:t>
            </a:r>
            <a:r>
              <a:rPr lang="en-GB" dirty="0"/>
              <a:t> How many fruits can you find in the word snake? Highlight each fruit in a different colour.</a:t>
            </a:r>
          </a:p>
        </p:txBody>
      </p:sp>
    </p:spTree>
    <p:extLst>
      <p:ext uri="{BB962C8B-B14F-4D97-AF65-F5344CB8AC3E}">
        <p14:creationId xmlns:p14="http://schemas.microsoft.com/office/powerpoint/2010/main" val="116456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32843"/>
              </p:ext>
            </p:extLst>
          </p:nvPr>
        </p:nvGraphicFramePr>
        <p:xfrm>
          <a:off x="4435019" y="1318663"/>
          <a:ext cx="2376460" cy="174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638095" imgH="3400900" progId="Paint.Picture">
                  <p:embed/>
                </p:oleObj>
              </mc:Choice>
              <mc:Fallback>
                <p:oleObj name="Bitmap Image" r:id="rId3" imgW="4638095" imgH="34009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019" y="1318663"/>
                        <a:ext cx="2376460" cy="174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66649"/>
              </p:ext>
            </p:extLst>
          </p:nvPr>
        </p:nvGraphicFramePr>
        <p:xfrm>
          <a:off x="1858700" y="1332023"/>
          <a:ext cx="2576319" cy="165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285714" imgH="2781688" progId="Paint.Picture">
                  <p:embed/>
                </p:oleObj>
              </mc:Choice>
              <mc:Fallback>
                <p:oleObj name="Bitmap Image" r:id="rId5" imgW="4285714" imgH="278168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700" y="1332023"/>
                        <a:ext cx="2576319" cy="1658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44049"/>
              </p:ext>
            </p:extLst>
          </p:nvPr>
        </p:nvGraphicFramePr>
        <p:xfrm>
          <a:off x="117912" y="1332023"/>
          <a:ext cx="1894934" cy="23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4428571" imgH="5420482" progId="Paint.Picture">
                  <p:embed/>
                </p:oleObj>
              </mc:Choice>
              <mc:Fallback>
                <p:oleObj name="Bitmap Image" r:id="rId7" imgW="4428571" imgH="542048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12" y="1332023"/>
                        <a:ext cx="1894934" cy="231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22427"/>
              </p:ext>
            </p:extLst>
          </p:nvPr>
        </p:nvGraphicFramePr>
        <p:xfrm>
          <a:off x="2854892" y="3025375"/>
          <a:ext cx="2339851" cy="16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5020376" imgH="3561905" progId="Paint.Picture">
                  <p:embed/>
                </p:oleObj>
              </mc:Choice>
              <mc:Fallback>
                <p:oleObj name="Bitmap Image" r:id="rId9" imgW="5020376" imgH="3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892" y="3025375"/>
                        <a:ext cx="2339851" cy="1662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TD_school_black_board_pap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5922955"/>
            <a:ext cx="4428083" cy="27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94569" y="6066971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200" b="1" dirty="0">
                <a:solidFill>
                  <a:schemeClr val="bg1"/>
                </a:solidFill>
              </a:rPr>
              <a:t>Prix des fruits</a:t>
            </a:r>
            <a:endParaRPr lang="en-GB" sz="2200" b="1" i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kilo de raisin	3,50€</a:t>
            </a: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melon		3,80€</a:t>
            </a: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kilo de pommes	3,20€</a:t>
            </a: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kilo de </a:t>
            </a:r>
            <a:r>
              <a:rPr lang="en-GB" sz="2200" dirty="0" err="1">
                <a:solidFill>
                  <a:schemeClr val="bg1"/>
                </a:solidFill>
              </a:rPr>
              <a:t>bananes</a:t>
            </a:r>
            <a:r>
              <a:rPr lang="en-GB" sz="2200" dirty="0">
                <a:solidFill>
                  <a:schemeClr val="bg1"/>
                </a:solidFill>
              </a:rPr>
              <a:t>	3,00€</a:t>
            </a: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kilo </a:t>
            </a:r>
            <a:r>
              <a:rPr lang="en-GB" sz="2200" dirty="0" err="1">
                <a:solidFill>
                  <a:schemeClr val="bg1"/>
                </a:solidFill>
              </a:rPr>
              <a:t>d’oranges</a:t>
            </a:r>
            <a:r>
              <a:rPr lang="en-GB" sz="2200" dirty="0">
                <a:solidFill>
                  <a:schemeClr val="bg1"/>
                </a:solidFill>
              </a:rPr>
              <a:t>	2,50€</a:t>
            </a:r>
          </a:p>
          <a:p>
            <a:pPr eaLnBrk="1" hangingPunct="1"/>
            <a:r>
              <a:rPr lang="en-GB" sz="2200" dirty="0">
                <a:solidFill>
                  <a:schemeClr val="bg1"/>
                </a:solidFill>
              </a:rPr>
              <a:t>Un </a:t>
            </a:r>
            <a:r>
              <a:rPr lang="en-GB" sz="2200" dirty="0" err="1">
                <a:solidFill>
                  <a:schemeClr val="bg1"/>
                </a:solidFill>
              </a:rPr>
              <a:t>ananas</a:t>
            </a:r>
            <a:r>
              <a:rPr lang="en-GB" sz="2200" dirty="0">
                <a:solidFill>
                  <a:schemeClr val="bg1"/>
                </a:solidFill>
              </a:rPr>
              <a:t>		3,90€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7872" y="9938"/>
            <a:ext cx="705554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fruits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Fill in the price for each fruit.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Draw the missing fruit and do its price label.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0680"/>
              </p:ext>
            </p:extLst>
          </p:nvPr>
        </p:nvGraphicFramePr>
        <p:xfrm>
          <a:off x="694870" y="3649256"/>
          <a:ext cx="2077700" cy="194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4266667" imgH="4001058" progId="Paint.Picture">
                  <p:embed/>
                </p:oleObj>
              </mc:Choice>
              <mc:Fallback>
                <p:oleObj name="Bitmap Image" r:id="rId12" imgW="4266667" imgH="400105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70" y="3649256"/>
                        <a:ext cx="2077700" cy="1945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872" y="9938"/>
            <a:ext cx="70555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Say the days of the week out loud in the correct order.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-1189771">
            <a:off x="309595" y="1704725"/>
            <a:ext cx="10191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jeudi</a:t>
            </a:r>
            <a:endParaRPr lang="en-GB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046695" y="2831850"/>
            <a:ext cx="9239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mardi</a:t>
            </a:r>
            <a:endParaRPr lang="en-GB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1352558">
            <a:off x="1027145" y="3184275"/>
            <a:ext cx="1192213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lundi</a:t>
            </a:r>
            <a:endParaRPr lang="en-GB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760695" y="2403225"/>
            <a:ext cx="136207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 rot="997310">
            <a:off x="4152933" y="1901575"/>
            <a:ext cx="15525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mercredi</a:t>
            </a:r>
            <a:endParaRPr lang="en-GB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 rot="-489204">
            <a:off x="752718" y="2494101"/>
            <a:ext cx="1309502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vendredi</a:t>
            </a:r>
            <a:endParaRPr lang="en-GB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 rot="1053988">
            <a:off x="3233770" y="3420812"/>
            <a:ext cx="11334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samedi</a:t>
            </a:r>
            <a:endParaRPr lang="en-GB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 rot="-1352558">
            <a:off x="1890745" y="1574550"/>
            <a:ext cx="1382713" cy="5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dimanche</a:t>
            </a:r>
            <a:endParaRPr lang="en-GB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74945" y="2331787"/>
            <a:ext cx="1857375" cy="8572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0" descr="C:\Documents and Settings\Administrator\Local Settings\Temporary Internet Files\Content.IE5\UM2NQZZ9\MC9003043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940" y="1083147"/>
            <a:ext cx="12207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978" y="4228411"/>
            <a:ext cx="6215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Unjumble the letters and write each day of the week correctly in French.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73495"/>
              </p:ext>
            </p:extLst>
          </p:nvPr>
        </p:nvGraphicFramePr>
        <p:xfrm>
          <a:off x="535290" y="5076056"/>
          <a:ext cx="5786440" cy="3643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828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nlidu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ndrideve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28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ujdie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asmide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itchFamily="34" charset="0"/>
                          <a:cs typeface="Arial" pitchFamily="34" charset="0"/>
                        </a:rPr>
                        <a:t>mcedirer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hcinadme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28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irmad</a:t>
                      </a:r>
                      <a:endParaRPr lang="en-US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9" marR="91439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10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201" r="25850" b="10800"/>
          <a:stretch/>
        </p:blipFill>
        <p:spPr>
          <a:xfrm>
            <a:off x="190387" y="827584"/>
            <a:ext cx="6408712" cy="424105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97111"/>
              </p:ext>
            </p:extLst>
          </p:nvPr>
        </p:nvGraphicFramePr>
        <p:xfrm>
          <a:off x="311841" y="5289520"/>
          <a:ext cx="6408712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fraises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saucisse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madeleine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chenille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glace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prunes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pomme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3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salami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tarte </a:t>
                      </a: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la cerise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sucette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poires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pastèque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fromage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gâteau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en-GB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cornichon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7872" y="9938"/>
            <a:ext cx="705554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nourriture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Label the picture with the correct numbers for each item of food.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56" y="642918"/>
            <a:ext cx="54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49068" y="868031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0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voyelles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6297"/>
              </p:ext>
            </p:extLst>
          </p:nvPr>
        </p:nvGraphicFramePr>
        <p:xfrm>
          <a:off x="285750" y="857250"/>
          <a:ext cx="6215065" cy="1357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42" name="Text Box 45"/>
          <p:cNvSpPr txBox="1">
            <a:spLocks noChangeArrowheads="1"/>
          </p:cNvSpPr>
          <p:nvPr/>
        </p:nvSpPr>
        <p:spPr bwMode="auto">
          <a:xfrm>
            <a:off x="83201" y="1810748"/>
            <a:ext cx="16462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200" b="1" dirty="0"/>
              <a:t>l</a:t>
            </a:r>
            <a:r>
              <a:rPr lang="en-GB" sz="2200" b="1" u="sng" dirty="0"/>
              <a:t>a</a:t>
            </a:r>
            <a:r>
              <a:rPr lang="en-GB" sz="2200" b="1" dirty="0"/>
              <a:t> </a:t>
            </a:r>
            <a:r>
              <a:rPr lang="en-GB" sz="2200" b="1" dirty="0" err="1"/>
              <a:t>b</a:t>
            </a:r>
            <a:r>
              <a:rPr lang="en-GB" sz="2200" b="1" u="sng" dirty="0" err="1"/>
              <a:t>a</a:t>
            </a:r>
            <a:r>
              <a:rPr lang="en-GB" sz="2200" b="1" dirty="0" err="1"/>
              <a:t>n</a:t>
            </a:r>
            <a:r>
              <a:rPr lang="en-GB" sz="2200" b="1" u="sng" dirty="0" err="1"/>
              <a:t>a</a:t>
            </a:r>
            <a:r>
              <a:rPr lang="en-GB" sz="2200" b="1" dirty="0" err="1"/>
              <a:t>ne</a:t>
            </a:r>
            <a:endParaRPr lang="en-GB" sz="2200" b="1" dirty="0">
              <a:cs typeface="Times New Roman" panose="02020603050405020304" pitchFamily="18" charset="0"/>
            </a:endParaRPr>
          </a:p>
        </p:txBody>
      </p:sp>
      <p:sp>
        <p:nvSpPr>
          <p:cNvPr id="5143" name="Text Box 46"/>
          <p:cNvSpPr txBox="1">
            <a:spLocks noChangeArrowheads="1"/>
          </p:cNvSpPr>
          <p:nvPr/>
        </p:nvSpPr>
        <p:spPr bwMode="auto">
          <a:xfrm>
            <a:off x="1340768" y="1785938"/>
            <a:ext cx="164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400" b="1" dirty="0"/>
              <a:t>l</a:t>
            </a:r>
            <a:r>
              <a:rPr lang="en-GB" sz="2400" b="1" u="sng" dirty="0"/>
              <a:t>e</a:t>
            </a:r>
            <a:r>
              <a:rPr lang="en-GB" sz="2400" b="1" dirty="0"/>
              <a:t> ch</a:t>
            </a:r>
            <a:r>
              <a:rPr lang="en-GB" sz="2400" b="1" u="sng" dirty="0"/>
              <a:t>e</a:t>
            </a:r>
            <a:r>
              <a:rPr lang="en-GB" sz="2400" b="1" dirty="0"/>
              <a:t>val</a:t>
            </a:r>
            <a:endParaRPr lang="en-GB" sz="2400" b="1" u="sng" dirty="0">
              <a:cs typeface="Times New Roman" panose="02020603050405020304" pitchFamily="18" charset="0"/>
            </a:endParaRPr>
          </a:p>
        </p:txBody>
      </p:sp>
      <p:sp>
        <p:nvSpPr>
          <p:cNvPr id="5144" name="Text Box 47"/>
          <p:cNvSpPr txBox="1">
            <a:spLocks noChangeArrowheads="1"/>
          </p:cNvSpPr>
          <p:nvPr/>
        </p:nvSpPr>
        <p:spPr bwMode="auto">
          <a:xfrm>
            <a:off x="2786063" y="1762125"/>
            <a:ext cx="123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Calibri" panose="020F0502020204030204" pitchFamily="34" charset="0"/>
              </a:rPr>
              <a:t>m</a:t>
            </a:r>
            <a:r>
              <a:rPr lang="en-GB" sz="2800" b="1" u="sng" dirty="0">
                <a:cs typeface="Calibri" panose="020F0502020204030204" pitchFamily="34" charset="0"/>
              </a:rPr>
              <a:t>i</a:t>
            </a:r>
            <a:r>
              <a:rPr lang="en-GB" sz="2800" b="1" dirty="0">
                <a:cs typeface="Calibri" panose="020F0502020204030204" pitchFamily="34" charset="0"/>
              </a:rPr>
              <a:t>d</a:t>
            </a:r>
            <a:r>
              <a:rPr lang="en-GB" sz="2800" b="1" u="sng" dirty="0">
                <a:cs typeface="Calibri" panose="020F0502020204030204" pitchFamily="34" charset="0"/>
              </a:rPr>
              <a:t>i</a:t>
            </a:r>
            <a:endParaRPr lang="en-GB" sz="2800" b="1" u="sng" dirty="0">
              <a:cs typeface="Times New Roman" panose="02020603050405020304" pitchFamily="18" charset="0"/>
            </a:endParaRPr>
          </a:p>
        </p:txBody>
      </p:sp>
      <p:sp>
        <p:nvSpPr>
          <p:cNvPr id="5146" name="Text Box 49"/>
          <p:cNvSpPr txBox="1">
            <a:spLocks noChangeArrowheads="1"/>
          </p:cNvSpPr>
          <p:nvPr/>
        </p:nvSpPr>
        <p:spPr bwMode="auto">
          <a:xfrm>
            <a:off x="4929188" y="1785938"/>
            <a:ext cx="1933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500" b="1" dirty="0" err="1"/>
              <a:t>l’</a:t>
            </a:r>
            <a:r>
              <a:rPr lang="en-GB" sz="2500" b="1" u="sng" dirty="0" err="1"/>
              <a:t>u</a:t>
            </a:r>
            <a:r>
              <a:rPr lang="en-GB" sz="2500" b="1" dirty="0" err="1"/>
              <a:t>nivers</a:t>
            </a:r>
            <a:endParaRPr lang="en-GB" sz="2500" b="1" dirty="0">
              <a:cs typeface="Times New Roman" panose="02020603050405020304" pitchFamily="18" charset="0"/>
            </a:endParaRPr>
          </a:p>
        </p:txBody>
      </p:sp>
      <p:sp>
        <p:nvSpPr>
          <p:cNvPr id="5147" name="TextBox 13"/>
          <p:cNvSpPr txBox="1">
            <a:spLocks noChangeArrowheads="1"/>
          </p:cNvSpPr>
          <p:nvPr/>
        </p:nvSpPr>
        <p:spPr bwMode="auto">
          <a:xfrm>
            <a:off x="214312" y="2369711"/>
            <a:ext cx="65722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vowels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Alone the main 5 sounds are: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in 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(and y)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in f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t,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in sh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w,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in 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8" name="TextBox 20"/>
          <p:cNvSpPr txBox="1">
            <a:spLocks noChangeArrowheads="1"/>
          </p:cNvSpPr>
          <p:nvPr/>
        </p:nvSpPr>
        <p:spPr bwMode="auto">
          <a:xfrm>
            <a:off x="3244447" y="165025"/>
            <a:ext cx="3413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Try saying these out loud: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1717"/>
              </p:ext>
            </p:extLst>
          </p:nvPr>
        </p:nvGraphicFramePr>
        <p:xfrm>
          <a:off x="514742" y="3703548"/>
          <a:ext cx="5459410" cy="39929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346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a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e 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(uh)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GB" sz="4000" dirty="0">
                          <a:latin typeface="Tw Cen MT" panose="020B0602020104020603" pitchFamily="34" charset="0"/>
                        </a:rPr>
                        <a:t> (y)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o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u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ma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m</a:t>
                      </a:r>
                      <a:r>
                        <a:rPr lang="en-GB" sz="40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e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mi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mo</a:t>
                      </a:r>
                      <a:endParaRPr lang="en-GB" sz="4000" dirty="0">
                        <a:latin typeface="Tw Cen MT" panose="020B0602020104020603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mu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la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l</a:t>
                      </a:r>
                      <a:r>
                        <a:rPr lang="en-GB" sz="40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e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li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lo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lu</a:t>
                      </a:r>
                      <a:endParaRPr lang="en-GB" sz="4000" dirty="0">
                        <a:latin typeface="Tw Cen MT" panose="020B0602020104020603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da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d</a:t>
                      </a:r>
                      <a:r>
                        <a:rPr lang="en-GB" sz="40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e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di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do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du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7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ta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t</a:t>
                      </a:r>
                      <a:r>
                        <a:rPr lang="en-GB" sz="4000" dirty="0" err="1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e</a:t>
                      </a:r>
                      <a:endParaRPr lang="en-GB" sz="4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ti</a:t>
                      </a:r>
                      <a:endParaRPr lang="en-GB" sz="4000" dirty="0">
                        <a:latin typeface="Tw Cen MT" panose="020B0602020104020603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w Cen MT" panose="020B0602020104020603" pitchFamily="34" charset="0"/>
                        </a:rPr>
                        <a:t>to</a:t>
                      </a: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Tw Cen MT" panose="020B0602020104020603" pitchFamily="34" charset="0"/>
                        </a:rPr>
                        <a:t>tu</a:t>
                      </a:r>
                      <a:endParaRPr lang="en-GB" sz="4000" dirty="0">
                        <a:latin typeface="Tw Cen MT" panose="020B0602020104020603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3914021" y="1758950"/>
            <a:ext cx="1454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800" b="1" dirty="0"/>
              <a:t>la m</a:t>
            </a:r>
            <a:r>
              <a:rPr lang="en-GB" sz="2800" b="1" u="sng" dirty="0"/>
              <a:t>o</a:t>
            </a:r>
            <a:r>
              <a:rPr lang="en-GB" sz="2800" b="1" dirty="0"/>
              <a:t>t</a:t>
            </a:r>
            <a:r>
              <a:rPr lang="en-GB" sz="2800" b="1" u="sng" dirty="0"/>
              <a:t>o</a:t>
            </a:r>
            <a:endParaRPr lang="en-GB" sz="2800" b="1" u="sng" dirty="0">
              <a:cs typeface="Times New Roman" panose="02020603050405020304" pitchFamily="18" charset="0"/>
            </a:endParaRPr>
          </a:p>
        </p:txBody>
      </p:sp>
      <p:pic>
        <p:nvPicPr>
          <p:cNvPr id="31" name="Picture 7" descr="cosm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604">
            <a:off x="5270602" y="1030710"/>
            <a:ext cx="1191459" cy="7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" y="953483"/>
            <a:ext cx="1190502" cy="7043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22" y="980147"/>
            <a:ext cx="1118429" cy="8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974846"/>
            <a:ext cx="882063" cy="879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77" y="909795"/>
            <a:ext cx="512366" cy="4876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553" y="7872234"/>
            <a:ext cx="6242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Tips for pronouncing French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As we will learn, in French the vowel sounds change depending on whether they have an accent on them or on the letters that follow the vowel.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72" y="1109349"/>
            <a:ext cx="922733" cy="7523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" y="1069281"/>
            <a:ext cx="3286125" cy="32146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54003" y="1069281"/>
            <a:ext cx="3189685" cy="32146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5301" name="Picture 4" descr="signo-de-interrogacio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86" y="1084532"/>
            <a:ext cx="661634" cy="6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D01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53" y="4704687"/>
            <a:ext cx="630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sa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25" y="4568013"/>
            <a:ext cx="1019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hambur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858918" y="7539038"/>
            <a:ext cx="9445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17872" y="9938"/>
            <a:ext cx="7055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nourriture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Organise the food into sweet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sucré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and savoury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salé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). Write the Spanish words in the correct circle.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8720" y="2421428"/>
            <a:ext cx="17795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Nourriture</a:t>
            </a:r>
            <a:r>
              <a:rPr lang="en-GB" b="1" dirty="0"/>
              <a:t> </a:t>
            </a:r>
            <a:r>
              <a:rPr lang="en-GB" b="1" dirty="0" err="1"/>
              <a:t>sucrée</a:t>
            </a:r>
            <a:endParaRPr lang="en-GB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258457" y="2365814"/>
            <a:ext cx="17795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Nourriture</a:t>
            </a:r>
            <a:r>
              <a:rPr lang="en-GB" b="1" dirty="0"/>
              <a:t> </a:t>
            </a:r>
            <a:r>
              <a:rPr lang="en-GB" b="1" dirty="0" err="1"/>
              <a:t>salée</a:t>
            </a:r>
            <a:endParaRPr lang="en-GB" b="1" dirty="0"/>
          </a:p>
        </p:txBody>
      </p:sp>
      <p:pic>
        <p:nvPicPr>
          <p:cNvPr id="65" name="Picture 18" descr="MC90044569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04" y="5963991"/>
            <a:ext cx="567798" cy="12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2" descr="MC90023268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7" y="5881371"/>
            <a:ext cx="795439" cy="12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6" y="4765009"/>
            <a:ext cx="1382283" cy="838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23" y="7569598"/>
            <a:ext cx="811664" cy="900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4745108"/>
            <a:ext cx="890202" cy="878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7" y="7208774"/>
            <a:ext cx="1198909" cy="11989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81" y="6173436"/>
            <a:ext cx="642503" cy="803129"/>
          </a:xfrm>
          <a:prstGeom prst="rect">
            <a:avLst/>
          </a:prstGeom>
        </p:spPr>
      </p:pic>
      <p:pic>
        <p:nvPicPr>
          <p:cNvPr id="73" name="Picture 25" descr="MC900441748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7" y="7550472"/>
            <a:ext cx="1139720" cy="10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2" descr="fd00516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0" y="6217020"/>
            <a:ext cx="984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ounded Rectangle 7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66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15217"/>
              </p:ext>
            </p:extLst>
          </p:nvPr>
        </p:nvGraphicFramePr>
        <p:xfrm>
          <a:off x="332656" y="1699695"/>
          <a:ext cx="6048672" cy="5320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0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6632" y="4232"/>
            <a:ext cx="659735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Révision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Draw a circle around the days of the week, a rectangle around the food items, underline the animals and shade over the colours.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of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544" y="2051720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un raisin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848" y="2051720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mardi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2832" y="2051719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vert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19872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une</a:t>
            </a:r>
            <a:r>
              <a:rPr lang="en-GB" sz="2400" b="1" dirty="0"/>
              <a:t> glace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0848" y="3419871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jaune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22832" y="3419870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bleu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88022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un cheval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1632" y="4788020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un </a:t>
            </a:r>
            <a:r>
              <a:rPr lang="en-GB" sz="2400" b="1" dirty="0" err="1"/>
              <a:t>cochon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09336" y="4788020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samedi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936" y="6156168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une</a:t>
            </a:r>
            <a:r>
              <a:rPr lang="en-GB" sz="2400" b="1" dirty="0"/>
              <a:t> </a:t>
            </a:r>
            <a:r>
              <a:rPr lang="en-GB" sz="2400" b="1" dirty="0" err="1"/>
              <a:t>saucisse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62014" y="6156166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une</a:t>
            </a:r>
            <a:r>
              <a:rPr lang="en-GB" sz="2400" b="1" dirty="0"/>
              <a:t> madeleine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5046" y="6156164"/>
            <a:ext cx="250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vendredi</a:t>
            </a:r>
            <a:endParaRPr lang="en-GB" sz="2400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826" y="6804248"/>
            <a:ext cx="6597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Make your own activity like this for your partner to do.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9826" y="7740352"/>
            <a:ext cx="6597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Exchange activities with your partner.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53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333375" y="539750"/>
          <a:ext cx="6119813" cy="8180387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260350" y="108099"/>
            <a:ext cx="261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5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85321" y="860444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26754"/>
              </p:ext>
            </p:extLst>
          </p:nvPr>
        </p:nvGraphicFramePr>
        <p:xfrm>
          <a:off x="144808" y="93748"/>
          <a:ext cx="6380536" cy="8893782"/>
        </p:xfrm>
        <a:graphic>
          <a:graphicData uri="http://schemas.openxmlformats.org/drawingml/2006/table">
            <a:tbl>
              <a:tblPr/>
              <a:tblGrid>
                <a:gridCol w="324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Saluer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Greetings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morning!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afternoon!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Bonsoir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evening!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Bonne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nuit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night!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Hello!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 revoir !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Goodbye!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À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bientôt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Bye!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S’il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plaît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please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Merci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thank you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 OR 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allez-vous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 (formal)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am…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great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good/fine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3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mal/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ci,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awful!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71688"/>
            <a:ext cx="1914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15001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1643062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18113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857750"/>
            <a:ext cx="15001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8"/>
          <p:cNvSpPr>
            <a:spLocks noChangeArrowheads="1" noChangeShapeType="1" noTextEdit="1"/>
          </p:cNvSpPr>
          <p:nvPr/>
        </p:nvSpPr>
        <p:spPr bwMode="auto">
          <a:xfrm>
            <a:off x="357189" y="1214438"/>
            <a:ext cx="1117600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Salut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 rot="-620758">
            <a:off x="729757" y="1777959"/>
            <a:ext cx="2369321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Bonjour !</a:t>
            </a: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 rot="702738">
            <a:off x="3982644" y="8123509"/>
            <a:ext cx="2150926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revoir !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 rot="-380842">
            <a:off x="1045158" y="7917784"/>
            <a:ext cx="246315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bientôt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pic>
        <p:nvPicPr>
          <p:cNvPr id="13323" name="Picture 4" descr="j00787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1"/>
          <a:stretch>
            <a:fillRect/>
          </a:stretch>
        </p:blipFill>
        <p:spPr bwMode="auto">
          <a:xfrm>
            <a:off x="207716" y="136525"/>
            <a:ext cx="722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5" descr="j00787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0"/>
          <a:stretch>
            <a:fillRect/>
          </a:stretch>
        </p:blipFill>
        <p:spPr bwMode="auto">
          <a:xfrm>
            <a:off x="6230706" y="136525"/>
            <a:ext cx="611650" cy="8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WordArt 9"/>
          <p:cNvSpPr>
            <a:spLocks noChangeArrowheads="1" noChangeShapeType="1" noTextEdit="1"/>
          </p:cNvSpPr>
          <p:nvPr/>
        </p:nvSpPr>
        <p:spPr bwMode="auto">
          <a:xfrm rot="356363">
            <a:off x="4663600" y="1223590"/>
            <a:ext cx="15897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13326" name="WordArt 9"/>
          <p:cNvSpPr>
            <a:spLocks noChangeArrowheads="1" noChangeShapeType="1" noTextEdit="1"/>
          </p:cNvSpPr>
          <p:nvPr/>
        </p:nvSpPr>
        <p:spPr bwMode="auto">
          <a:xfrm rot="700706">
            <a:off x="3392488" y="1560513"/>
            <a:ext cx="2066925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3327" name="WordArt 8"/>
          <p:cNvSpPr>
            <a:spLocks noChangeArrowheads="1" noChangeShapeType="1" noTextEdit="1"/>
          </p:cNvSpPr>
          <p:nvPr/>
        </p:nvSpPr>
        <p:spPr bwMode="auto">
          <a:xfrm>
            <a:off x="764705" y="214313"/>
            <a:ext cx="5688632" cy="494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each word aloud to a partner. </a:t>
            </a:r>
            <a:b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S/he will show the meaning with a gesture. </a:t>
            </a:r>
          </a:p>
        </p:txBody>
      </p:sp>
      <p:sp>
        <p:nvSpPr>
          <p:cNvPr id="13328" name="WordArt 8"/>
          <p:cNvSpPr>
            <a:spLocks noChangeArrowheads="1" noChangeShapeType="1" noTextEdit="1"/>
          </p:cNvSpPr>
          <p:nvPr/>
        </p:nvSpPr>
        <p:spPr bwMode="auto">
          <a:xfrm>
            <a:off x="2928938" y="2500313"/>
            <a:ext cx="256579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3329" name="WordArt 8"/>
          <p:cNvSpPr>
            <a:spLocks noChangeArrowheads="1" noChangeShapeType="1" noTextEdit="1"/>
          </p:cNvSpPr>
          <p:nvPr/>
        </p:nvSpPr>
        <p:spPr bwMode="auto">
          <a:xfrm>
            <a:off x="3714750" y="3071813"/>
            <a:ext cx="238304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Fantastique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3330" name="WordArt 8"/>
          <p:cNvSpPr>
            <a:spLocks noChangeArrowheads="1" noChangeShapeType="1" noTextEdit="1"/>
          </p:cNvSpPr>
          <p:nvPr/>
        </p:nvSpPr>
        <p:spPr bwMode="auto">
          <a:xfrm>
            <a:off x="2786063" y="3643313"/>
            <a:ext cx="251514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3331" name="WordArt 8"/>
          <p:cNvSpPr>
            <a:spLocks noChangeArrowheads="1" noChangeShapeType="1" noTextEdit="1"/>
          </p:cNvSpPr>
          <p:nvPr/>
        </p:nvSpPr>
        <p:spPr bwMode="auto">
          <a:xfrm>
            <a:off x="1643063" y="4500563"/>
            <a:ext cx="1857375" cy="42862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mal</a:t>
            </a:r>
          </a:p>
        </p:txBody>
      </p:sp>
      <p:sp>
        <p:nvSpPr>
          <p:cNvPr id="13332" name="WordArt 8"/>
          <p:cNvSpPr>
            <a:spLocks noChangeArrowheads="1" noChangeShapeType="1" noTextEdit="1"/>
          </p:cNvSpPr>
          <p:nvPr/>
        </p:nvSpPr>
        <p:spPr bwMode="auto">
          <a:xfrm>
            <a:off x="3786188" y="4500563"/>
            <a:ext cx="1857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ci,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</a:t>
            </a:r>
            <a:endParaRPr lang="en-GB" sz="3600" kern="1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3" name="WordArt 8"/>
          <p:cNvSpPr>
            <a:spLocks noChangeArrowheads="1" noChangeShapeType="1" noTextEdit="1"/>
          </p:cNvSpPr>
          <p:nvPr/>
        </p:nvSpPr>
        <p:spPr bwMode="auto">
          <a:xfrm>
            <a:off x="3000374" y="5572125"/>
            <a:ext cx="1642851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!</a:t>
            </a:r>
          </a:p>
        </p:txBody>
      </p:sp>
      <p:sp>
        <p:nvSpPr>
          <p:cNvPr id="13334" name="WordArt 8"/>
          <p:cNvSpPr>
            <a:spLocks noChangeArrowheads="1" noChangeShapeType="1" noTextEdit="1"/>
          </p:cNvSpPr>
          <p:nvPr/>
        </p:nvSpPr>
        <p:spPr bwMode="auto">
          <a:xfrm>
            <a:off x="3000374" y="6143625"/>
            <a:ext cx="1857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 !</a:t>
            </a:r>
          </a:p>
        </p:txBody>
      </p:sp>
      <p:sp>
        <p:nvSpPr>
          <p:cNvPr id="13335" name="WordArt 8"/>
          <p:cNvSpPr>
            <a:spLocks noChangeArrowheads="1" noChangeShapeType="1" noTextEdit="1"/>
          </p:cNvSpPr>
          <p:nvPr/>
        </p:nvSpPr>
        <p:spPr bwMode="auto">
          <a:xfrm>
            <a:off x="2286000" y="7000875"/>
            <a:ext cx="2799184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E0302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1216024"/>
            <a:ext cx="14573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471736" y="3311268"/>
            <a:ext cx="18002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S_______b</a:t>
            </a:r>
            <a:r>
              <a:rPr lang="en-US" sz="1800" dirty="0"/>
              <a:t>______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420938" y="6373813"/>
            <a:ext cx="18002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M_________</a:t>
            </a:r>
          </a:p>
        </p:txBody>
      </p:sp>
      <p:pic>
        <p:nvPicPr>
          <p:cNvPr id="14342" name="Picture 9" descr="PE0302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91541"/>
            <a:ext cx="14382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428625" y="3288604"/>
            <a:ext cx="18002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F_____________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428625" y="7715250"/>
            <a:ext cx="5834063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in French the word(s) to show the mood of each person.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4581525" y="6373813"/>
            <a:ext cx="18002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T_______m</a:t>
            </a:r>
            <a:r>
              <a:rPr lang="en-US" sz="1800" dirty="0"/>
              <a:t>_____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134839" y="6284022"/>
            <a:ext cx="1925737" cy="52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C___ ci c_______</a:t>
            </a:r>
            <a:r>
              <a:rPr lang="en-US" sz="1800" dirty="0" err="1"/>
              <a:t>ça</a:t>
            </a:r>
            <a:endParaRPr lang="en-US" sz="1800" dirty="0"/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4624387" y="3321681"/>
            <a:ext cx="18002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T________b</a:t>
            </a:r>
            <a:r>
              <a:rPr lang="en-US" sz="1800" dirty="0"/>
              <a:t>___</a:t>
            </a:r>
          </a:p>
        </p:txBody>
      </p:sp>
      <p:sp>
        <p:nvSpPr>
          <p:cNvPr id="14351" name="WordArt 8"/>
          <p:cNvSpPr>
            <a:spLocks noChangeArrowheads="1" noChangeShapeType="1" noTextEdit="1"/>
          </p:cNvSpPr>
          <p:nvPr/>
        </p:nvSpPr>
        <p:spPr bwMode="auto">
          <a:xfrm>
            <a:off x="1714500" y="142875"/>
            <a:ext cx="3586708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4" name="Picture 2" descr="Image result for cartoon sad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50" y="4136113"/>
            <a:ext cx="1285143" cy="14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358357"/>
            <a:ext cx="1590214" cy="16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artoon girl with glasses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4165599"/>
            <a:ext cx="1457325" cy="16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" y="4362832"/>
            <a:ext cx="1477082" cy="1477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789040" y="6774912"/>
            <a:ext cx="2515103" cy="93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135672" y="1115616"/>
            <a:ext cx="5834063" cy="1477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your mood and write in French the word to describe it.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Then, ask your friend how are they? – Draw their mood and write the word(s) to describe it.  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553857" y="6801864"/>
            <a:ext cx="2731127" cy="93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sp>
        <p:nvSpPr>
          <p:cNvPr id="14351" name="WordArt 8"/>
          <p:cNvSpPr>
            <a:spLocks noChangeArrowheads="1" noChangeShapeType="1" noTextEdit="1"/>
          </p:cNvSpPr>
          <p:nvPr/>
        </p:nvSpPr>
        <p:spPr bwMode="auto">
          <a:xfrm>
            <a:off x="1714500" y="142875"/>
            <a:ext cx="3586708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kern="1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GB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3" descr="Blank face to add hair etc #2">
            <a:extLst>
              <a:ext uri="{FF2B5EF4-FFF2-40B4-BE49-F238E27FC236}">
                <a16:creationId xmlns:a16="http://schemas.microsoft.com/office/drawing/2014/main" id="{BEDC7665-E453-DE03-DA1D-A35EE180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>
            <a:fillRect/>
          </a:stretch>
        </p:blipFill>
        <p:spPr bwMode="auto">
          <a:xfrm>
            <a:off x="417902" y="3560573"/>
            <a:ext cx="2291018" cy="279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13" descr="Blank face to add hair etc #2">
            <a:extLst>
              <a:ext uri="{FF2B5EF4-FFF2-40B4-BE49-F238E27FC236}">
                <a16:creationId xmlns:a16="http://schemas.microsoft.com/office/drawing/2014/main" id="{05B41228-0144-F12A-A001-FA3E4355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>
            <a:fillRect/>
          </a:stretch>
        </p:blipFill>
        <p:spPr bwMode="auto">
          <a:xfrm>
            <a:off x="3956243" y="3539161"/>
            <a:ext cx="2291018" cy="279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785938" y="1500188"/>
            <a:ext cx="3071812" cy="1928812"/>
          </a:xfrm>
          <a:prstGeom prst="wedgeEllipseCallout">
            <a:avLst>
              <a:gd name="adj1" fmla="val 72623"/>
              <a:gd name="adj2" fmla="val -502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dirty="0">
                <a:latin typeface="Berlin Sans FB" panose="020E0602020502020306" pitchFamily="34" charset="0"/>
              </a:rPr>
              <a:t>Je </a:t>
            </a:r>
            <a:r>
              <a:rPr lang="en-GB" sz="2400" dirty="0" err="1">
                <a:latin typeface="Berlin Sans FB" panose="020E0602020502020306" pitchFamily="34" charset="0"/>
              </a:rPr>
              <a:t>m’appelle</a:t>
            </a:r>
            <a:r>
              <a:rPr lang="en-GB" sz="2400" dirty="0">
                <a:latin typeface="Berlin Sans FB" panose="020E0602020502020306" pitchFamily="34" charset="0"/>
              </a:rPr>
              <a:t> Pierre. Et </a:t>
            </a:r>
            <a:r>
              <a:rPr lang="en-GB" sz="2400" dirty="0" err="1">
                <a:latin typeface="Berlin Sans FB" panose="020E0602020502020306" pitchFamily="34" charset="0"/>
              </a:rPr>
              <a:t>toi</a:t>
            </a:r>
            <a:r>
              <a:rPr lang="en-GB" sz="2400" dirty="0">
                <a:latin typeface="Berlin Sans FB" panose="020E0602020502020306" pitchFamily="34" charset="0"/>
              </a:rPr>
              <a:t> ? Comment </a:t>
            </a:r>
            <a:r>
              <a:rPr lang="en-GB" sz="2400" dirty="0" err="1">
                <a:latin typeface="Berlin Sans FB" panose="020E0602020502020306" pitchFamily="34" charset="0"/>
              </a:rPr>
              <a:t>tu</a:t>
            </a:r>
            <a:r>
              <a:rPr lang="en-GB" sz="2400" dirty="0">
                <a:latin typeface="Berlin Sans FB" panose="020E0602020502020306" pitchFamily="34" charset="0"/>
              </a:rPr>
              <a:t> </a:t>
            </a:r>
            <a:r>
              <a:rPr lang="en-GB" sz="2400" dirty="0" err="1">
                <a:latin typeface="Berlin Sans FB" panose="020E0602020502020306" pitchFamily="34" charset="0"/>
              </a:rPr>
              <a:t>t’appelles</a:t>
            </a:r>
            <a:r>
              <a:rPr lang="en-GB" sz="2400" dirty="0">
                <a:latin typeface="Berlin Sans FB" panose="020E0602020502020306" pitchFamily="34" charset="0"/>
              </a:rPr>
              <a:t> ?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 flipH="1">
            <a:off x="5429250" y="467013"/>
            <a:ext cx="1326108" cy="3067050"/>
            <a:chOff x="642910" y="2143116"/>
            <a:chExt cx="1347228" cy="3067191"/>
          </a:xfrm>
        </p:grpSpPr>
        <p:sp>
          <p:nvSpPr>
            <p:cNvPr id="3" name="Oval 2"/>
            <p:cNvSpPr/>
            <p:nvPr/>
          </p:nvSpPr>
          <p:spPr>
            <a:xfrm>
              <a:off x="1771154" y="2709880"/>
              <a:ext cx="214224" cy="142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2852" y="2352676"/>
              <a:ext cx="999710" cy="9287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37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8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9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0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1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99833" y="2879750"/>
              <a:ext cx="442729" cy="187334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5522" y="2566998"/>
              <a:ext cx="142816" cy="1428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2910" y="2143116"/>
              <a:ext cx="1153633" cy="536600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388" name="Group 12"/>
          <p:cNvGrpSpPr>
            <a:grpSpLocks/>
          </p:cNvGrpSpPr>
          <p:nvPr/>
        </p:nvGrpSpPr>
        <p:grpSpPr bwMode="auto">
          <a:xfrm flipH="1">
            <a:off x="265383" y="467013"/>
            <a:ext cx="1459459" cy="3044825"/>
            <a:chOff x="4214810" y="2317914"/>
            <a:chExt cx="1548681" cy="3044793"/>
          </a:xfrm>
        </p:grpSpPr>
        <p:sp>
          <p:nvSpPr>
            <p:cNvPr id="14" name="Oval 13"/>
            <p:cNvSpPr/>
            <p:nvPr/>
          </p:nvSpPr>
          <p:spPr>
            <a:xfrm>
              <a:off x="4214810" y="2862420"/>
              <a:ext cx="214214" cy="142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52859" y="2505237"/>
              <a:ext cx="999661" cy="92867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5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6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7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8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9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500427" y="2719547"/>
              <a:ext cx="142809" cy="14287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431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16433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4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4582939" y="2317914"/>
              <a:ext cx="1180552" cy="1436672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357437" y="214313"/>
            <a:ext cx="2977681" cy="1571625"/>
          </a:xfrm>
          <a:prstGeom prst="wedgeEllipseCallout">
            <a:avLst>
              <a:gd name="adj1" fmla="val -77631"/>
              <a:gd name="adj2" fmla="val 299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Berlin Sans FB" panose="020E0602020502020306" pitchFamily="34" charset="0"/>
              </a:rPr>
              <a:t>Salut</a:t>
            </a:r>
            <a:r>
              <a:rPr lang="en-GB" sz="2800" dirty="0">
                <a:latin typeface="Berlin Sans FB" panose="020E0602020502020306" pitchFamily="34" charset="0"/>
              </a:rPr>
              <a:t> !  Comment </a:t>
            </a:r>
            <a:r>
              <a:rPr lang="en-GB" sz="2800" dirty="0" err="1">
                <a:latin typeface="Berlin Sans FB" panose="020E0602020502020306" pitchFamily="34" charset="0"/>
              </a:rPr>
              <a:t>tu</a:t>
            </a:r>
            <a:r>
              <a:rPr lang="en-GB" sz="2800" dirty="0">
                <a:latin typeface="Berlin Sans FB" panose="020E0602020502020306" pitchFamily="34" charset="0"/>
              </a:rPr>
              <a:t> </a:t>
            </a:r>
            <a:r>
              <a:rPr lang="en-GB" sz="2800" dirty="0" err="1">
                <a:latin typeface="Berlin Sans FB" panose="020E0602020502020306" pitchFamily="34" charset="0"/>
              </a:rPr>
              <a:t>t’appelles</a:t>
            </a:r>
            <a:r>
              <a:rPr lang="en-GB" sz="2800" dirty="0">
                <a:latin typeface="Berlin Sans FB" panose="020E0602020502020306" pitchFamily="34" charset="0"/>
              </a:rPr>
              <a:t> ?</a:t>
            </a:r>
          </a:p>
        </p:txBody>
      </p:sp>
      <p:graphicFrame>
        <p:nvGraphicFramePr>
          <p:cNvPr id="28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710064"/>
              </p:ext>
            </p:extLst>
          </p:nvPr>
        </p:nvGraphicFramePr>
        <p:xfrm>
          <a:off x="116633" y="3894118"/>
          <a:ext cx="6577526" cy="792424"/>
        </p:xfrm>
        <a:graphic>
          <a:graphicData uri="http://schemas.openxmlformats.org/drawingml/2006/table">
            <a:tbl>
              <a:tblPr/>
              <a:tblGrid>
                <a:gridCol w="332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tu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t’appelles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What’s your name?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m’appelle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name is…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0393"/>
              </p:ext>
            </p:extLst>
          </p:nvPr>
        </p:nvGraphicFramePr>
        <p:xfrm>
          <a:off x="157708" y="5434528"/>
          <a:ext cx="6597650" cy="3169920"/>
        </p:xfrm>
        <a:graphic>
          <a:graphicData uri="http://schemas.openxmlformats.org/drawingml/2006/table">
            <a:tbl>
              <a:tblPr/>
              <a:tblGrid>
                <a:gridCol w="16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Filles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Garçons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Sophie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Pierre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Fabien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Camille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Antoine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Loïc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Louise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Chloé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Alexandre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Maxime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Amélie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Léo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Jeanne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Damien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Thierry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Jocelyn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Pascal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Nicolas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Martine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Lucie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Mathieu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8639" y="4717899"/>
            <a:ext cx="6716719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different names and practise asking someone’s name and giving your name.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44869"/>
              </p:ext>
            </p:extLst>
          </p:nvPr>
        </p:nvGraphicFramePr>
        <p:xfrm>
          <a:off x="262595" y="6859306"/>
          <a:ext cx="6523968" cy="1337274"/>
        </p:xfrm>
        <a:graphic>
          <a:graphicData uri="http://schemas.openxmlformats.org/drawingml/2006/table">
            <a:tbl>
              <a:tblPr/>
              <a:tblGrid>
                <a:gridCol w="265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Quel âge as-tu ?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old are you?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…ans.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…years old.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72726"/>
              </p:ext>
            </p:extLst>
          </p:nvPr>
        </p:nvGraphicFramePr>
        <p:xfrm>
          <a:off x="145914" y="251520"/>
          <a:ext cx="6460542" cy="546867"/>
        </p:xfrm>
        <a:graphic>
          <a:graphicData uri="http://schemas.openxmlformats.org/drawingml/2006/table">
            <a:tbl>
              <a:tblPr/>
              <a:tblGrid>
                <a:gridCol w="323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numéros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numbers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640" y="1389999"/>
            <a:ext cx="6309891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000" kern="10" spc="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Arial Black" panose="020B0A04020102020204" pitchFamily="34" charset="0"/>
              </a:rPr>
              <a:t>1   2   3   4   5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19" y="2113378"/>
            <a:ext cx="666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un    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deux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trois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quatre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cinq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32656" y="3046183"/>
            <a:ext cx="6296448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000" kern="10" spc="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6    7    8    9    10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914" y="3910279"/>
            <a:ext cx="666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six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sept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huit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neuf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  dix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26640" y="4918391"/>
            <a:ext cx="6489910" cy="792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000" kern="10" spc="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B05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11  12  13  14  15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914" y="5694511"/>
            <a:ext cx="6712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onze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douze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treize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atorze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quinze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494" y="801884"/>
            <a:ext cx="583406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Look, cover, say and check each number.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3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7978</TotalTime>
  <Words>2422</Words>
  <Application>Microsoft Macintosh PowerPoint</Application>
  <PresentationFormat>On-screen Show (4:3)</PresentationFormat>
  <Paragraphs>682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Berlin Sans FB</vt:lpstr>
      <vt:lpstr>Calibri</vt:lpstr>
      <vt:lpstr>Comic Sans MS</vt:lpstr>
      <vt:lpstr>Kristen ITC</vt:lpstr>
      <vt:lpstr>Showcard Gothic</vt:lpstr>
      <vt:lpstr>Tahoma</vt:lpstr>
      <vt:lpstr>Times New Roman</vt:lpstr>
      <vt:lpstr>Trebuchet MS</vt:lpstr>
      <vt:lpstr>Tw Cen MT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Sarah Rule</cp:lastModifiedBy>
  <cp:revision>311</cp:revision>
  <cp:lastPrinted>2017-07-07T06:55:50Z</cp:lastPrinted>
  <dcterms:created xsi:type="dcterms:W3CDTF">2010-11-10T05:17:45Z</dcterms:created>
  <dcterms:modified xsi:type="dcterms:W3CDTF">2022-10-03T18:59:18Z</dcterms:modified>
</cp:coreProperties>
</file>